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handoutMasterIdLst>
    <p:handoutMasterId r:id="rId32"/>
  </p:handoutMasterIdLst>
  <p:sldIdLst>
    <p:sldId id="415" r:id="rId2"/>
    <p:sldId id="369" r:id="rId3"/>
    <p:sldId id="439" r:id="rId4"/>
    <p:sldId id="409" r:id="rId5"/>
    <p:sldId id="328" r:id="rId6"/>
    <p:sldId id="432" r:id="rId7"/>
    <p:sldId id="431" r:id="rId8"/>
    <p:sldId id="430" r:id="rId9"/>
    <p:sldId id="421" r:id="rId10"/>
    <p:sldId id="422" r:id="rId11"/>
    <p:sldId id="423" r:id="rId12"/>
    <p:sldId id="424" r:id="rId13"/>
    <p:sldId id="433" r:id="rId14"/>
    <p:sldId id="434" r:id="rId15"/>
    <p:sldId id="435" r:id="rId16"/>
    <p:sldId id="436" r:id="rId17"/>
    <p:sldId id="438" r:id="rId18"/>
    <p:sldId id="437" r:id="rId19"/>
    <p:sldId id="425" r:id="rId20"/>
    <p:sldId id="404" r:id="rId21"/>
    <p:sldId id="420" r:id="rId22"/>
    <p:sldId id="331" r:id="rId23"/>
    <p:sldId id="330" r:id="rId24"/>
    <p:sldId id="332" r:id="rId25"/>
    <p:sldId id="441" r:id="rId26"/>
    <p:sldId id="443" r:id="rId27"/>
    <p:sldId id="444" r:id="rId28"/>
    <p:sldId id="442" r:id="rId29"/>
    <p:sldId id="327"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68" autoAdjust="0"/>
    <p:restoredTop sz="92446"/>
  </p:normalViewPr>
  <p:slideViewPr>
    <p:cSldViewPr snapToGrid="0" snapToObjects="1">
      <p:cViewPr varScale="1">
        <p:scale>
          <a:sx n="87" d="100"/>
          <a:sy n="87" d="100"/>
        </p:scale>
        <p:origin x="1408" y="200"/>
      </p:cViewPr>
      <p:guideLst>
        <p:guide orient="horz" pos="2160"/>
        <p:guide pos="384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56" d="100"/>
          <a:sy n="56" d="100"/>
        </p:scale>
        <p:origin x="2608"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0D346D-0D96-0243-B956-CECF1D5B334E}" type="datetimeFigureOut">
              <a:rPr lang="es-ES" smtClean="0"/>
              <a:t>23/7/21</a:t>
            </a:fld>
            <a:endParaRPr lang="es-ES"/>
          </a:p>
        </p:txBody>
      </p:sp>
      <p:sp>
        <p:nvSpPr>
          <p:cNvPr id="4" name="Marcador de pie de pá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8710DE4-5148-2049-A1F4-64432B359120}" type="slidenum">
              <a:rPr lang="es-ES" smtClean="0"/>
              <a:t>‹Nº›</a:t>
            </a:fld>
            <a:endParaRPr lang="es-ES"/>
          </a:p>
        </p:txBody>
      </p:sp>
    </p:spTree>
    <p:extLst>
      <p:ext uri="{BB962C8B-B14F-4D97-AF65-F5344CB8AC3E}">
        <p14:creationId xmlns:p14="http://schemas.microsoft.com/office/powerpoint/2010/main" val="812759088"/>
      </p:ext>
    </p:extLst>
  </p:cSld>
  <p:clrMap bg1="lt1" tx1="dk1" bg2="lt2" tx2="dk2" accent1="accent1" accent2="accent2" accent3="accent3" accent4="accent4" accent5="accent5" accent6="accent6" hlink="hlink" folHlink="folHlink"/>
</p:handoutMaster>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60.png>
</file>

<file path=ppt/media/image17.png>
</file>

<file path=ppt/media/image18.png>
</file>

<file path=ppt/media/image19.png>
</file>

<file path=ppt/media/image19.tiff>
</file>

<file path=ppt/media/image2.png>
</file>

<file path=ppt/media/image20.tiff>
</file>

<file path=ppt/media/image21.tiff>
</file>

<file path=ppt/media/image22.tiff>
</file>

<file path=ppt/media/image23.png>
</file>

<file path=ppt/media/image23.tiff>
</file>

<file path=ppt/media/image24.tiff>
</file>

<file path=ppt/media/image25.tiff>
</file>

<file path=ppt/media/image26.tiff>
</file>

<file path=ppt/media/image27.tiff>
</file>

<file path=ppt/media/image3.png>
</file>

<file path=ppt/media/image4.png>
</file>

<file path=ppt/media/image5.pn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59BFF2-16E0-0044-B1D2-F5DC38D5FA92}" type="datetimeFigureOut">
              <a:rPr lang="en-US" smtClean="0"/>
              <a:t>7/23/21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Click to edit Master text styles</a:t>
            </a:r>
          </a:p>
          <a:p>
            <a:pPr lvl="1"/>
            <a:r>
              <a:rPr lang="es-ES"/>
              <a:t>Second level</a:t>
            </a:r>
          </a:p>
          <a:p>
            <a:pPr lvl="2"/>
            <a:r>
              <a:rPr lang="es-ES"/>
              <a:t>Third level</a:t>
            </a:r>
          </a:p>
          <a:p>
            <a:pPr lvl="3"/>
            <a:r>
              <a:rPr lang="es-ES"/>
              <a:t>Fourth level</a:t>
            </a:r>
          </a:p>
          <a:p>
            <a:pPr lvl="4"/>
            <a:r>
              <a:rPr lang="es-E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ADDED5-63C8-0E41-9152-7E5492E07B02}" type="slidenum">
              <a:rPr lang="en-US" smtClean="0"/>
              <a:t>‹Nº›</a:t>
            </a:fld>
            <a:endParaRPr lang="en-US"/>
          </a:p>
        </p:txBody>
      </p:sp>
    </p:spTree>
    <p:extLst>
      <p:ext uri="{BB962C8B-B14F-4D97-AF65-F5344CB8AC3E}">
        <p14:creationId xmlns:p14="http://schemas.microsoft.com/office/powerpoint/2010/main" val="980765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s-ES"/>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Click to edit Master subtitle style</a:t>
            </a:r>
            <a:endParaRPr lang="en-US"/>
          </a:p>
        </p:txBody>
      </p:sp>
      <p:sp>
        <p:nvSpPr>
          <p:cNvPr id="4" name="Date Placeholder 3"/>
          <p:cNvSpPr>
            <a:spLocks noGrp="1"/>
          </p:cNvSpPr>
          <p:nvPr>
            <p:ph type="dt" sz="half" idx="10"/>
          </p:nvPr>
        </p:nvSpPr>
        <p:spPr/>
        <p:txBody>
          <a:bodyPr/>
          <a:lstStyle/>
          <a:p>
            <a:fld id="{CB3FE2B0-5423-084F-987F-FCE4468157FD}" type="datetimeFigureOut">
              <a:rPr lang="en-US" smtClean="0"/>
              <a:t>7/23/21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0D8ED-8165-084E-B954-546A42C9E6BF}" type="slidenum">
              <a:rPr lang="en-US" smtClean="0"/>
              <a:t>‹Nº›</a:t>
            </a:fld>
            <a:endParaRPr lang="en-US"/>
          </a:p>
        </p:txBody>
      </p:sp>
    </p:spTree>
    <p:extLst>
      <p:ext uri="{BB962C8B-B14F-4D97-AF65-F5344CB8AC3E}">
        <p14:creationId xmlns:p14="http://schemas.microsoft.com/office/powerpoint/2010/main" val="536523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s-ES"/>
              <a:t>Click to edit Master text styles</a:t>
            </a:r>
          </a:p>
          <a:p>
            <a:pPr lvl="1"/>
            <a:r>
              <a:rPr lang="es-ES"/>
              <a:t>Second level</a:t>
            </a:r>
          </a:p>
          <a:p>
            <a:pPr lvl="2"/>
            <a:r>
              <a:rPr lang="es-ES"/>
              <a:t>Third level</a:t>
            </a:r>
          </a:p>
          <a:p>
            <a:pPr lvl="3"/>
            <a:r>
              <a:rPr lang="es-ES"/>
              <a:t>Fourth level</a:t>
            </a:r>
          </a:p>
          <a:p>
            <a:pPr lvl="4"/>
            <a:r>
              <a:rPr lang="es-ES"/>
              <a:t>Fifth level</a:t>
            </a:r>
            <a:endParaRPr lang="en-US"/>
          </a:p>
        </p:txBody>
      </p:sp>
      <p:sp>
        <p:nvSpPr>
          <p:cNvPr id="4" name="Date Placeholder 3"/>
          <p:cNvSpPr>
            <a:spLocks noGrp="1"/>
          </p:cNvSpPr>
          <p:nvPr>
            <p:ph type="dt" sz="half" idx="10"/>
          </p:nvPr>
        </p:nvSpPr>
        <p:spPr/>
        <p:txBody>
          <a:bodyPr/>
          <a:lstStyle/>
          <a:p>
            <a:fld id="{CB3FE2B0-5423-084F-987F-FCE4468157FD}" type="datetimeFigureOut">
              <a:rPr lang="en-US" smtClean="0"/>
              <a:t>7/23/21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0D8ED-8165-084E-B954-546A42C9E6BF}" type="slidenum">
              <a:rPr lang="en-US" smtClean="0"/>
              <a:t>‹Nº›</a:t>
            </a:fld>
            <a:endParaRPr lang="en-US"/>
          </a:p>
        </p:txBody>
      </p:sp>
    </p:spTree>
    <p:extLst>
      <p:ext uri="{BB962C8B-B14F-4D97-AF65-F5344CB8AC3E}">
        <p14:creationId xmlns:p14="http://schemas.microsoft.com/office/powerpoint/2010/main" val="902353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5"/>
            <a:ext cx="1971675" cy="5811838"/>
          </a:xfrm>
        </p:spPr>
        <p:txBody>
          <a:bodyPr vert="eaVert"/>
          <a:lstStyle/>
          <a:p>
            <a:r>
              <a:rPr lang="es-ES"/>
              <a:t>Click to edit Master title style</a:t>
            </a:r>
            <a:endParaRPr lang="en-US"/>
          </a:p>
        </p:txBody>
      </p:sp>
      <p:sp>
        <p:nvSpPr>
          <p:cNvPr id="3" name="Vertical Text Placeholder 2"/>
          <p:cNvSpPr>
            <a:spLocks noGrp="1"/>
          </p:cNvSpPr>
          <p:nvPr>
            <p:ph type="body" orient="vert" idx="1"/>
          </p:nvPr>
        </p:nvSpPr>
        <p:spPr>
          <a:xfrm>
            <a:off x="628651" y="365125"/>
            <a:ext cx="5800725" cy="5811838"/>
          </a:xfrm>
        </p:spPr>
        <p:txBody>
          <a:bodyPr vert="eaVert"/>
          <a:lstStyle/>
          <a:p>
            <a:pPr lvl="0"/>
            <a:r>
              <a:rPr lang="es-ES"/>
              <a:t>Click to edit Master text styles</a:t>
            </a:r>
          </a:p>
          <a:p>
            <a:pPr lvl="1"/>
            <a:r>
              <a:rPr lang="es-ES"/>
              <a:t>Second level</a:t>
            </a:r>
          </a:p>
          <a:p>
            <a:pPr lvl="2"/>
            <a:r>
              <a:rPr lang="es-ES"/>
              <a:t>Third level</a:t>
            </a:r>
          </a:p>
          <a:p>
            <a:pPr lvl="3"/>
            <a:r>
              <a:rPr lang="es-ES"/>
              <a:t>Fourth level</a:t>
            </a:r>
          </a:p>
          <a:p>
            <a:pPr lvl="4"/>
            <a:r>
              <a:rPr lang="es-ES"/>
              <a:t>Fifth level</a:t>
            </a:r>
            <a:endParaRPr lang="en-US"/>
          </a:p>
        </p:txBody>
      </p:sp>
      <p:sp>
        <p:nvSpPr>
          <p:cNvPr id="4" name="Date Placeholder 3"/>
          <p:cNvSpPr>
            <a:spLocks noGrp="1"/>
          </p:cNvSpPr>
          <p:nvPr>
            <p:ph type="dt" sz="half" idx="10"/>
          </p:nvPr>
        </p:nvSpPr>
        <p:spPr/>
        <p:txBody>
          <a:bodyPr/>
          <a:lstStyle/>
          <a:p>
            <a:fld id="{CB3FE2B0-5423-084F-987F-FCE4468157FD}" type="datetimeFigureOut">
              <a:rPr lang="en-US" smtClean="0"/>
              <a:t>7/23/21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0D8ED-8165-084E-B954-546A42C9E6BF}" type="slidenum">
              <a:rPr lang="en-US" smtClean="0"/>
              <a:t>‹Nº›</a:t>
            </a:fld>
            <a:endParaRPr lang="en-US"/>
          </a:p>
        </p:txBody>
      </p:sp>
    </p:spTree>
    <p:extLst>
      <p:ext uri="{BB962C8B-B14F-4D97-AF65-F5344CB8AC3E}">
        <p14:creationId xmlns:p14="http://schemas.microsoft.com/office/powerpoint/2010/main" val="324179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Click to edit Master title style</a:t>
            </a:r>
            <a:endParaRPr lang="en-US"/>
          </a:p>
        </p:txBody>
      </p:sp>
      <p:sp>
        <p:nvSpPr>
          <p:cNvPr id="3" name="Content Placeholder 2"/>
          <p:cNvSpPr>
            <a:spLocks noGrp="1"/>
          </p:cNvSpPr>
          <p:nvPr>
            <p:ph idx="1"/>
          </p:nvPr>
        </p:nvSpPr>
        <p:spPr/>
        <p:txBody>
          <a:bodyPr/>
          <a:lstStyle/>
          <a:p>
            <a:pPr lvl="0"/>
            <a:r>
              <a:rPr lang="es-ES"/>
              <a:t>Click to edit Master text styles</a:t>
            </a:r>
          </a:p>
          <a:p>
            <a:pPr lvl="1"/>
            <a:r>
              <a:rPr lang="es-ES"/>
              <a:t>Second level</a:t>
            </a:r>
          </a:p>
          <a:p>
            <a:pPr lvl="2"/>
            <a:r>
              <a:rPr lang="es-ES"/>
              <a:t>Third level</a:t>
            </a:r>
          </a:p>
          <a:p>
            <a:pPr lvl="3"/>
            <a:r>
              <a:rPr lang="es-ES"/>
              <a:t>Fourth level</a:t>
            </a:r>
          </a:p>
          <a:p>
            <a:pPr lvl="4"/>
            <a:r>
              <a:rPr lang="es-ES"/>
              <a:t>Fifth level</a:t>
            </a:r>
            <a:endParaRPr lang="en-US"/>
          </a:p>
        </p:txBody>
      </p:sp>
      <p:sp>
        <p:nvSpPr>
          <p:cNvPr id="4" name="Date Placeholder 3"/>
          <p:cNvSpPr>
            <a:spLocks noGrp="1"/>
          </p:cNvSpPr>
          <p:nvPr>
            <p:ph type="dt" sz="half" idx="10"/>
          </p:nvPr>
        </p:nvSpPr>
        <p:spPr/>
        <p:txBody>
          <a:bodyPr/>
          <a:lstStyle/>
          <a:p>
            <a:fld id="{CB3FE2B0-5423-084F-987F-FCE4468157FD}" type="datetimeFigureOut">
              <a:rPr lang="en-US" smtClean="0"/>
              <a:t>7/23/21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0D8ED-8165-084E-B954-546A42C9E6BF}" type="slidenum">
              <a:rPr lang="en-US" smtClean="0"/>
              <a:t>‹Nº›</a:t>
            </a:fld>
            <a:endParaRPr lang="en-US"/>
          </a:p>
        </p:txBody>
      </p:sp>
    </p:spTree>
    <p:extLst>
      <p:ext uri="{BB962C8B-B14F-4D97-AF65-F5344CB8AC3E}">
        <p14:creationId xmlns:p14="http://schemas.microsoft.com/office/powerpoint/2010/main" val="2108100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p:spPr>
        <p:txBody>
          <a:bodyPr anchor="b"/>
          <a:lstStyle>
            <a:lvl1pPr>
              <a:defRPr sz="6000"/>
            </a:lvl1pPr>
          </a:lstStyle>
          <a:p>
            <a:r>
              <a:rPr lang="es-ES"/>
              <a:t>Click to edit Master title style</a:t>
            </a:r>
            <a:endParaRPr lang="en-US"/>
          </a:p>
        </p:txBody>
      </p:sp>
      <p:sp>
        <p:nvSpPr>
          <p:cNvPr id="3" name="Text Placeholder 2"/>
          <p:cNvSpPr>
            <a:spLocks noGrp="1"/>
          </p:cNvSpPr>
          <p:nvPr>
            <p:ph type="body" idx="1"/>
          </p:nvPr>
        </p:nvSpPr>
        <p:spPr>
          <a:xfrm>
            <a:off x="623888" y="4589466"/>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Click to edit Master text styles</a:t>
            </a:r>
          </a:p>
        </p:txBody>
      </p:sp>
      <p:sp>
        <p:nvSpPr>
          <p:cNvPr id="4" name="Date Placeholder 3"/>
          <p:cNvSpPr>
            <a:spLocks noGrp="1"/>
          </p:cNvSpPr>
          <p:nvPr>
            <p:ph type="dt" sz="half" idx="10"/>
          </p:nvPr>
        </p:nvSpPr>
        <p:spPr/>
        <p:txBody>
          <a:bodyPr/>
          <a:lstStyle/>
          <a:p>
            <a:fld id="{CB3FE2B0-5423-084F-987F-FCE4468157FD}" type="datetimeFigureOut">
              <a:rPr lang="en-US" smtClean="0"/>
              <a:t>7/23/21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0D8ED-8165-084E-B954-546A42C9E6BF}" type="slidenum">
              <a:rPr lang="en-US" smtClean="0"/>
              <a:t>‹Nº›</a:t>
            </a:fld>
            <a:endParaRPr lang="en-US"/>
          </a:p>
        </p:txBody>
      </p:sp>
    </p:spTree>
    <p:extLst>
      <p:ext uri="{BB962C8B-B14F-4D97-AF65-F5344CB8AC3E}">
        <p14:creationId xmlns:p14="http://schemas.microsoft.com/office/powerpoint/2010/main" val="1659928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s-ES"/>
              <a:t>Click to edit Master text styles</a:t>
            </a:r>
          </a:p>
          <a:p>
            <a:pPr lvl="1"/>
            <a:r>
              <a:rPr lang="es-ES"/>
              <a:t>Second level</a:t>
            </a:r>
          </a:p>
          <a:p>
            <a:pPr lvl="2"/>
            <a:r>
              <a:rPr lang="es-ES"/>
              <a:t>Third level</a:t>
            </a:r>
          </a:p>
          <a:p>
            <a:pPr lvl="3"/>
            <a:r>
              <a:rPr lang="es-ES"/>
              <a:t>Fourth level</a:t>
            </a:r>
          </a:p>
          <a:p>
            <a:pPr lvl="4"/>
            <a:r>
              <a:rPr lang="es-ES"/>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s-ES"/>
              <a:t>Click to edit Master text styles</a:t>
            </a:r>
          </a:p>
          <a:p>
            <a:pPr lvl="1"/>
            <a:r>
              <a:rPr lang="es-ES"/>
              <a:t>Second level</a:t>
            </a:r>
          </a:p>
          <a:p>
            <a:pPr lvl="2"/>
            <a:r>
              <a:rPr lang="es-ES"/>
              <a:t>Third level</a:t>
            </a:r>
          </a:p>
          <a:p>
            <a:pPr lvl="3"/>
            <a:r>
              <a:rPr lang="es-ES"/>
              <a:t>Fourth level</a:t>
            </a:r>
          </a:p>
          <a:p>
            <a:pPr lvl="4"/>
            <a:r>
              <a:rPr lang="es-ES"/>
              <a:t>Fifth level</a:t>
            </a:r>
            <a:endParaRPr lang="en-US"/>
          </a:p>
        </p:txBody>
      </p:sp>
      <p:sp>
        <p:nvSpPr>
          <p:cNvPr id="5" name="Date Placeholder 4"/>
          <p:cNvSpPr>
            <a:spLocks noGrp="1"/>
          </p:cNvSpPr>
          <p:nvPr>
            <p:ph type="dt" sz="half" idx="10"/>
          </p:nvPr>
        </p:nvSpPr>
        <p:spPr/>
        <p:txBody>
          <a:bodyPr/>
          <a:lstStyle/>
          <a:p>
            <a:fld id="{CB3FE2B0-5423-084F-987F-FCE4468157FD}" type="datetimeFigureOut">
              <a:rPr lang="en-US" smtClean="0"/>
              <a:t>7/23/21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0D8ED-8165-084E-B954-546A42C9E6BF}" type="slidenum">
              <a:rPr lang="en-US" smtClean="0"/>
              <a:t>‹Nº›</a:t>
            </a:fld>
            <a:endParaRPr lang="en-US"/>
          </a:p>
        </p:txBody>
      </p:sp>
    </p:spTree>
    <p:extLst>
      <p:ext uri="{BB962C8B-B14F-4D97-AF65-F5344CB8AC3E}">
        <p14:creationId xmlns:p14="http://schemas.microsoft.com/office/powerpoint/2010/main" val="465098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8"/>
            <a:ext cx="7886700" cy="1325563"/>
          </a:xfrm>
        </p:spPr>
        <p:txBody>
          <a:bodyPr/>
          <a:lstStyle/>
          <a:p>
            <a:r>
              <a:rPr lang="es-ES"/>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s-ES"/>
              <a:t>Click to edit Master text styles</a:t>
            </a:r>
          </a:p>
          <a:p>
            <a:pPr lvl="1"/>
            <a:r>
              <a:rPr lang="es-ES"/>
              <a:t>Second level</a:t>
            </a:r>
          </a:p>
          <a:p>
            <a:pPr lvl="2"/>
            <a:r>
              <a:rPr lang="es-ES"/>
              <a:t>Third level</a:t>
            </a:r>
          </a:p>
          <a:p>
            <a:pPr lvl="3"/>
            <a:r>
              <a:rPr lang="es-ES"/>
              <a:t>Fourth level</a:t>
            </a:r>
          </a:p>
          <a:p>
            <a:pPr lvl="4"/>
            <a:r>
              <a:rPr lang="es-ES"/>
              <a:t>Fifth level</a:t>
            </a:r>
            <a:endParaRPr lang="en-US"/>
          </a:p>
        </p:txBody>
      </p:sp>
      <p:sp>
        <p:nvSpPr>
          <p:cNvPr id="5" name="Text Placeholder 4"/>
          <p:cNvSpPr>
            <a:spLocks noGrp="1"/>
          </p:cNvSpPr>
          <p:nvPr>
            <p:ph type="body" sz="quarter" idx="3"/>
          </p:nvPr>
        </p:nvSpPr>
        <p:spPr>
          <a:xfrm>
            <a:off x="4629151"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Click to edit Master text styles</a:t>
            </a:r>
          </a:p>
        </p:txBody>
      </p:sp>
      <p:sp>
        <p:nvSpPr>
          <p:cNvPr id="6" name="Content Placeholder 5"/>
          <p:cNvSpPr>
            <a:spLocks noGrp="1"/>
          </p:cNvSpPr>
          <p:nvPr>
            <p:ph sz="quarter" idx="4"/>
          </p:nvPr>
        </p:nvSpPr>
        <p:spPr>
          <a:xfrm>
            <a:off x="4629151" y="2505075"/>
            <a:ext cx="3887391" cy="3684588"/>
          </a:xfrm>
        </p:spPr>
        <p:txBody>
          <a:bodyPr/>
          <a:lstStyle/>
          <a:p>
            <a:pPr lvl="0"/>
            <a:r>
              <a:rPr lang="es-ES"/>
              <a:t>Click to edit Master text styles</a:t>
            </a:r>
          </a:p>
          <a:p>
            <a:pPr lvl="1"/>
            <a:r>
              <a:rPr lang="es-ES"/>
              <a:t>Second level</a:t>
            </a:r>
          </a:p>
          <a:p>
            <a:pPr lvl="2"/>
            <a:r>
              <a:rPr lang="es-ES"/>
              <a:t>Third level</a:t>
            </a:r>
          </a:p>
          <a:p>
            <a:pPr lvl="3"/>
            <a:r>
              <a:rPr lang="es-ES"/>
              <a:t>Fourth level</a:t>
            </a:r>
          </a:p>
          <a:p>
            <a:pPr lvl="4"/>
            <a:r>
              <a:rPr lang="es-ES"/>
              <a:t>Fifth level</a:t>
            </a:r>
            <a:endParaRPr lang="en-US"/>
          </a:p>
        </p:txBody>
      </p:sp>
      <p:sp>
        <p:nvSpPr>
          <p:cNvPr id="7" name="Date Placeholder 6"/>
          <p:cNvSpPr>
            <a:spLocks noGrp="1"/>
          </p:cNvSpPr>
          <p:nvPr>
            <p:ph type="dt" sz="half" idx="10"/>
          </p:nvPr>
        </p:nvSpPr>
        <p:spPr/>
        <p:txBody>
          <a:bodyPr/>
          <a:lstStyle/>
          <a:p>
            <a:fld id="{CB3FE2B0-5423-084F-987F-FCE4468157FD}" type="datetimeFigureOut">
              <a:rPr lang="en-US" smtClean="0"/>
              <a:t>7/23/21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0D8ED-8165-084E-B954-546A42C9E6BF}" type="slidenum">
              <a:rPr lang="en-US" smtClean="0"/>
              <a:t>‹Nº›</a:t>
            </a:fld>
            <a:endParaRPr lang="en-US"/>
          </a:p>
        </p:txBody>
      </p:sp>
    </p:spTree>
    <p:extLst>
      <p:ext uri="{BB962C8B-B14F-4D97-AF65-F5344CB8AC3E}">
        <p14:creationId xmlns:p14="http://schemas.microsoft.com/office/powerpoint/2010/main" val="71342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Click to edit Master title style</a:t>
            </a:r>
            <a:endParaRPr lang="en-US"/>
          </a:p>
        </p:txBody>
      </p:sp>
      <p:sp>
        <p:nvSpPr>
          <p:cNvPr id="3" name="Date Placeholder 2"/>
          <p:cNvSpPr>
            <a:spLocks noGrp="1"/>
          </p:cNvSpPr>
          <p:nvPr>
            <p:ph type="dt" sz="half" idx="10"/>
          </p:nvPr>
        </p:nvSpPr>
        <p:spPr/>
        <p:txBody>
          <a:bodyPr/>
          <a:lstStyle/>
          <a:p>
            <a:fld id="{CB3FE2B0-5423-084F-987F-FCE4468157FD}" type="datetimeFigureOut">
              <a:rPr lang="en-US" smtClean="0"/>
              <a:t>7/23/21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0D8ED-8165-084E-B954-546A42C9E6BF}" type="slidenum">
              <a:rPr lang="en-US" smtClean="0"/>
              <a:t>‹Nº›</a:t>
            </a:fld>
            <a:endParaRPr lang="en-US"/>
          </a:p>
        </p:txBody>
      </p:sp>
    </p:spTree>
    <p:extLst>
      <p:ext uri="{BB962C8B-B14F-4D97-AF65-F5344CB8AC3E}">
        <p14:creationId xmlns:p14="http://schemas.microsoft.com/office/powerpoint/2010/main" val="752026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3FE2B0-5423-084F-987F-FCE4468157FD}" type="datetimeFigureOut">
              <a:rPr lang="en-US" smtClean="0"/>
              <a:t>7/23/21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0D8ED-8165-084E-B954-546A42C9E6BF}" type="slidenum">
              <a:rPr lang="en-US" smtClean="0"/>
              <a:t>‹Nº›</a:t>
            </a:fld>
            <a:endParaRPr lang="en-US"/>
          </a:p>
        </p:txBody>
      </p:sp>
    </p:spTree>
    <p:extLst>
      <p:ext uri="{BB962C8B-B14F-4D97-AF65-F5344CB8AC3E}">
        <p14:creationId xmlns:p14="http://schemas.microsoft.com/office/powerpoint/2010/main" val="1369551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a:t>Click to edit Master title style</a:t>
            </a:r>
            <a:endParaRPr lang="en-US"/>
          </a:p>
        </p:txBody>
      </p:sp>
      <p:sp>
        <p:nvSpPr>
          <p:cNvPr id="3" name="Content Placeholder 2"/>
          <p:cNvSpPr>
            <a:spLocks noGrp="1"/>
          </p:cNvSpPr>
          <p:nvPr>
            <p:ph idx="1"/>
          </p:nvPr>
        </p:nvSpPr>
        <p:spPr>
          <a:xfrm>
            <a:off x="3887391" y="987428"/>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Click to edit Master text styles</a:t>
            </a:r>
          </a:p>
          <a:p>
            <a:pPr lvl="1"/>
            <a:r>
              <a:rPr lang="es-ES"/>
              <a:t>Second level</a:t>
            </a:r>
          </a:p>
          <a:p>
            <a:pPr lvl="2"/>
            <a:r>
              <a:rPr lang="es-ES"/>
              <a:t>Third level</a:t>
            </a:r>
          </a:p>
          <a:p>
            <a:pPr lvl="3"/>
            <a:r>
              <a:rPr lang="es-ES"/>
              <a:t>Fourth level</a:t>
            </a:r>
          </a:p>
          <a:p>
            <a:pPr lvl="4"/>
            <a:r>
              <a:rPr lang="es-ES"/>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Click to edit Master text styles</a:t>
            </a:r>
          </a:p>
        </p:txBody>
      </p:sp>
      <p:sp>
        <p:nvSpPr>
          <p:cNvPr id="5" name="Date Placeholder 4"/>
          <p:cNvSpPr>
            <a:spLocks noGrp="1"/>
          </p:cNvSpPr>
          <p:nvPr>
            <p:ph type="dt" sz="half" idx="10"/>
          </p:nvPr>
        </p:nvSpPr>
        <p:spPr/>
        <p:txBody>
          <a:bodyPr/>
          <a:lstStyle/>
          <a:p>
            <a:fld id="{CB3FE2B0-5423-084F-987F-FCE4468157FD}" type="datetimeFigureOut">
              <a:rPr lang="en-US" smtClean="0"/>
              <a:t>7/23/21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0D8ED-8165-084E-B954-546A42C9E6BF}" type="slidenum">
              <a:rPr lang="en-US" smtClean="0"/>
              <a:t>‹Nº›</a:t>
            </a:fld>
            <a:endParaRPr lang="en-US"/>
          </a:p>
        </p:txBody>
      </p:sp>
    </p:spTree>
    <p:extLst>
      <p:ext uri="{BB962C8B-B14F-4D97-AF65-F5344CB8AC3E}">
        <p14:creationId xmlns:p14="http://schemas.microsoft.com/office/powerpoint/2010/main" val="13223319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a:t>Click to edit Master title style</a:t>
            </a:r>
            <a:endParaRPr lang="en-US"/>
          </a:p>
        </p:txBody>
      </p:sp>
      <p:sp>
        <p:nvSpPr>
          <p:cNvPr id="3" name="Picture Placeholder 2"/>
          <p:cNvSpPr>
            <a:spLocks noGrp="1"/>
          </p:cNvSpPr>
          <p:nvPr>
            <p:ph type="pic" idx="1"/>
          </p:nvPr>
        </p:nvSpPr>
        <p:spPr>
          <a:xfrm>
            <a:off x="3887391" y="987428"/>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Click to edit Master text styles</a:t>
            </a:r>
          </a:p>
        </p:txBody>
      </p:sp>
      <p:sp>
        <p:nvSpPr>
          <p:cNvPr id="5" name="Date Placeholder 4"/>
          <p:cNvSpPr>
            <a:spLocks noGrp="1"/>
          </p:cNvSpPr>
          <p:nvPr>
            <p:ph type="dt" sz="half" idx="10"/>
          </p:nvPr>
        </p:nvSpPr>
        <p:spPr/>
        <p:txBody>
          <a:bodyPr/>
          <a:lstStyle/>
          <a:p>
            <a:fld id="{CB3FE2B0-5423-084F-987F-FCE4468157FD}" type="datetimeFigureOut">
              <a:rPr lang="en-US" smtClean="0"/>
              <a:t>7/23/21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0D8ED-8165-084E-B954-546A42C9E6BF}" type="slidenum">
              <a:rPr lang="en-US" smtClean="0"/>
              <a:t>‹Nº›</a:t>
            </a:fld>
            <a:endParaRPr lang="en-US"/>
          </a:p>
        </p:txBody>
      </p:sp>
    </p:spTree>
    <p:extLst>
      <p:ext uri="{BB962C8B-B14F-4D97-AF65-F5344CB8AC3E}">
        <p14:creationId xmlns:p14="http://schemas.microsoft.com/office/powerpoint/2010/main" val="1248880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8"/>
            <a:ext cx="7886700" cy="1325563"/>
          </a:xfrm>
          <a:prstGeom prst="rect">
            <a:avLst/>
          </a:prstGeom>
        </p:spPr>
        <p:txBody>
          <a:bodyPr vert="horz" lIns="91440" tIns="45720" rIns="91440" bIns="45720" rtlCol="0" anchor="ctr">
            <a:normAutofit/>
          </a:bodyPr>
          <a:lstStyle/>
          <a:p>
            <a:r>
              <a:rPr lang="es-ES"/>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s-ES"/>
              <a:t>Click to edit Master text styles</a:t>
            </a:r>
          </a:p>
          <a:p>
            <a:pPr lvl="1"/>
            <a:r>
              <a:rPr lang="es-ES"/>
              <a:t>Second level</a:t>
            </a:r>
          </a:p>
          <a:p>
            <a:pPr lvl="2"/>
            <a:r>
              <a:rPr lang="es-ES"/>
              <a:t>Third level</a:t>
            </a:r>
          </a:p>
          <a:p>
            <a:pPr lvl="3"/>
            <a:r>
              <a:rPr lang="es-ES"/>
              <a:t>Fourth level</a:t>
            </a:r>
          </a:p>
          <a:p>
            <a:pPr lvl="4"/>
            <a:r>
              <a:rPr lang="es-ES"/>
              <a:t>Fifth level</a:t>
            </a:r>
            <a:endParaRPr lang="en-US"/>
          </a:p>
        </p:txBody>
      </p:sp>
      <p:sp>
        <p:nvSpPr>
          <p:cNvPr id="4" name="Date Placeholder 3"/>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3FE2B0-5423-084F-987F-FCE4468157FD}" type="datetimeFigureOut">
              <a:rPr lang="en-US" smtClean="0"/>
              <a:t>7/23/21</a:t>
            </a:fld>
            <a:endParaRPr lang="en-US"/>
          </a:p>
        </p:txBody>
      </p:sp>
      <p:sp>
        <p:nvSpPr>
          <p:cNvPr id="5"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0D8ED-8165-084E-B954-546A42C9E6BF}" type="slidenum">
              <a:rPr lang="en-US" smtClean="0"/>
              <a:t>‹Nº›</a:t>
            </a:fld>
            <a:endParaRPr lang="en-US"/>
          </a:p>
        </p:txBody>
      </p:sp>
      <p:pic>
        <p:nvPicPr>
          <p:cNvPr id="8" name="Picture 1"/>
          <p:cNvPicPr>
            <a:picLocks noChangeAspect="1"/>
          </p:cNvPicPr>
          <p:nvPr userDrawn="1"/>
        </p:nvPicPr>
        <p:blipFill>
          <a:blip r:embed="rId13" cstate="email">
            <a:extLst>
              <a:ext uri="{28A0092B-C50C-407E-A947-70E740481C1C}">
                <a14:useLocalDpi xmlns:a14="http://schemas.microsoft.com/office/drawing/2010/main"/>
              </a:ext>
            </a:extLst>
          </a:blip>
          <a:stretch>
            <a:fillRect/>
          </a:stretch>
        </p:blipFill>
        <p:spPr>
          <a:xfrm>
            <a:off x="107504" y="6124339"/>
            <a:ext cx="1152128" cy="601110"/>
          </a:xfrm>
          <a:prstGeom prst="rect">
            <a:avLst/>
          </a:prstGeom>
        </p:spPr>
      </p:pic>
      <p:sp>
        <p:nvSpPr>
          <p:cNvPr id="7" name="Rectángulo 6">
            <a:extLst>
              <a:ext uri="{FF2B5EF4-FFF2-40B4-BE49-F238E27FC236}">
                <a16:creationId xmlns:a16="http://schemas.microsoft.com/office/drawing/2014/main" id="{92DDDC36-1985-5649-89E4-C27B41CC3EF3}"/>
              </a:ext>
            </a:extLst>
          </p:cNvPr>
          <p:cNvSpPr/>
          <p:nvPr userDrawn="1"/>
        </p:nvSpPr>
        <p:spPr>
          <a:xfrm>
            <a:off x="3313043" y="6400415"/>
            <a:ext cx="5702369" cy="276999"/>
          </a:xfrm>
          <a:prstGeom prst="rect">
            <a:avLst/>
          </a:prstGeom>
        </p:spPr>
        <p:txBody>
          <a:bodyPr wrap="square">
            <a:spAutoFit/>
          </a:bodyPr>
          <a:lstStyle/>
          <a:p>
            <a:pPr algn="r"/>
            <a:r>
              <a:rPr lang="es-ES" sz="1200" b="1" kern="1200" dirty="0">
                <a:solidFill>
                  <a:schemeClr val="tx1">
                    <a:lumMod val="10000"/>
                  </a:schemeClr>
                </a:solidFill>
                <a:effectLst/>
                <a:latin typeface="Calibri" panose="020F0502020204030204" pitchFamily="34" charset="0"/>
                <a:ea typeface="+mn-ea"/>
                <a:cs typeface="Calibri" panose="020F0502020204030204" pitchFamily="34" charset="0"/>
              </a:rPr>
              <a:t>Curso Introducción al Análisis de datos con R para la acuicultura | Dr. José Gallardo</a:t>
            </a:r>
            <a:endParaRPr lang="es-ES_tradnl" sz="1200" kern="1200" dirty="0">
              <a:solidFill>
                <a:schemeClr val="tx1">
                  <a:lumMod val="10000"/>
                </a:schemeClr>
              </a:solidFill>
              <a:effectLst/>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9688080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60.png"/><Relationship Id="rId7"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19.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6.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4965700" y="6451600"/>
            <a:ext cx="184666" cy="369332"/>
          </a:xfrm>
          <a:prstGeom prst="rect">
            <a:avLst/>
          </a:prstGeom>
          <a:noFill/>
        </p:spPr>
        <p:txBody>
          <a:bodyPr wrap="none" rtlCol="0">
            <a:spAutoFit/>
          </a:bodyPr>
          <a:lstStyle/>
          <a:p>
            <a:endParaRPr lang="es-ES" dirty="0"/>
          </a:p>
        </p:txBody>
      </p:sp>
      <p:sp>
        <p:nvSpPr>
          <p:cNvPr id="4" name="CuadroTexto 3"/>
          <p:cNvSpPr txBox="1"/>
          <p:nvPr/>
        </p:nvSpPr>
        <p:spPr>
          <a:xfrm>
            <a:off x="7112000" y="6632222"/>
            <a:ext cx="184666" cy="369332"/>
          </a:xfrm>
          <a:prstGeom prst="rect">
            <a:avLst/>
          </a:prstGeom>
          <a:noFill/>
        </p:spPr>
        <p:txBody>
          <a:bodyPr wrap="none" rtlCol="0">
            <a:spAutoFit/>
          </a:bodyPr>
          <a:lstStyle/>
          <a:p>
            <a:endParaRPr lang="es-ES" dirty="0"/>
          </a:p>
        </p:txBody>
      </p:sp>
      <p:sp>
        <p:nvSpPr>
          <p:cNvPr id="6" name="Rectángulo 5">
            <a:extLst>
              <a:ext uri="{FF2B5EF4-FFF2-40B4-BE49-F238E27FC236}">
                <a16:creationId xmlns:a16="http://schemas.microsoft.com/office/drawing/2014/main" id="{83A50ED4-8689-C547-8BBD-E9E338634EDE}"/>
              </a:ext>
            </a:extLst>
          </p:cNvPr>
          <p:cNvSpPr/>
          <p:nvPr/>
        </p:nvSpPr>
        <p:spPr>
          <a:xfrm>
            <a:off x="1583668" y="3645024"/>
            <a:ext cx="6372708" cy="1384995"/>
          </a:xfrm>
          <a:prstGeom prst="rect">
            <a:avLst/>
          </a:prstGeom>
        </p:spPr>
        <p:txBody>
          <a:bodyPr wrap="square">
            <a:spAutoFit/>
          </a:bodyPr>
          <a:lstStyle/>
          <a:p>
            <a:pPr algn="ctr"/>
            <a:r>
              <a:rPr lang="es-ES" sz="2800" dirty="0">
                <a:solidFill>
                  <a:schemeClr val="bg1"/>
                </a:solidFill>
                <a:latin typeface="Calibri" charset="0"/>
                <a:ea typeface="ＭＳ Ｐゴシック" charset="-128"/>
                <a:cs typeface="Times New Roman" charset="0"/>
              </a:rPr>
              <a:t>CLASE 18</a:t>
            </a:r>
          </a:p>
          <a:p>
            <a:pPr algn="ctr"/>
            <a:r>
              <a:rPr lang="es-ES_tradnl" sz="2800" dirty="0">
                <a:solidFill>
                  <a:schemeClr val="bg1"/>
                </a:solidFill>
                <a:latin typeface="Calibri" charset="0"/>
                <a:ea typeface="ＭＳ Ｐゴシック" charset="-128"/>
                <a:cs typeface="Times New Roman" charset="0"/>
              </a:rPr>
              <a:t>INTRODUCCIÓN MODELOS LINEALES</a:t>
            </a:r>
          </a:p>
          <a:p>
            <a:pPr algn="ctr"/>
            <a:r>
              <a:rPr lang="es-ES_tradnl" sz="2800" dirty="0">
                <a:solidFill>
                  <a:schemeClr val="bg1"/>
                </a:solidFill>
                <a:latin typeface="Calibri" charset="0"/>
                <a:ea typeface="ＭＳ Ｐゴシック" charset="-128"/>
                <a:cs typeface="Times New Roman" charset="0"/>
              </a:rPr>
              <a:t>Dr. José Gallardo</a:t>
            </a:r>
            <a:endParaRPr lang="en-US" sz="2800" dirty="0">
              <a:solidFill>
                <a:schemeClr val="bg1"/>
              </a:solidFill>
              <a:latin typeface="Calibri" charset="0"/>
              <a:ea typeface="ＭＳ Ｐゴシック" charset="-128"/>
              <a:cs typeface="Times New Roman" charset="0"/>
            </a:endParaRPr>
          </a:p>
        </p:txBody>
      </p:sp>
      <p:sp>
        <p:nvSpPr>
          <p:cNvPr id="2" name="Rectángulo 1">
            <a:extLst>
              <a:ext uri="{FF2B5EF4-FFF2-40B4-BE49-F238E27FC236}">
                <a16:creationId xmlns:a16="http://schemas.microsoft.com/office/drawing/2014/main" id="{1D29EC8A-A92F-4A4E-8441-84187395EE6E}"/>
              </a:ext>
            </a:extLst>
          </p:cNvPr>
          <p:cNvSpPr/>
          <p:nvPr/>
        </p:nvSpPr>
        <p:spPr>
          <a:xfrm>
            <a:off x="726638" y="1916110"/>
            <a:ext cx="7724188" cy="1569660"/>
          </a:xfrm>
          <a:prstGeom prst="rect">
            <a:avLst/>
          </a:prstGeom>
        </p:spPr>
        <p:txBody>
          <a:bodyPr wrap="square">
            <a:spAutoFit/>
          </a:bodyPr>
          <a:lstStyle/>
          <a:p>
            <a:pPr algn="ctr"/>
            <a:r>
              <a:rPr lang="en-US" sz="3200" i="1" dirty="0" err="1">
                <a:latin typeface="Calibri" charset="0"/>
                <a:ea typeface="Calibri" charset="0"/>
                <a:cs typeface="Calibri" charset="0"/>
              </a:rPr>
              <a:t>Clase</a:t>
            </a:r>
            <a:r>
              <a:rPr lang="en-US" sz="3200" i="1" dirty="0">
                <a:latin typeface="Calibri" charset="0"/>
                <a:ea typeface="Calibri" charset="0"/>
                <a:cs typeface="Calibri" charset="0"/>
              </a:rPr>
              <a:t> 1</a:t>
            </a:r>
            <a:r>
              <a:rPr lang="es-ES" sz="3200" i="1" dirty="0">
                <a:latin typeface="Calibri" charset="0"/>
                <a:ea typeface="Calibri" charset="0"/>
                <a:cs typeface="Calibri" charset="0"/>
              </a:rPr>
              <a:t>2 </a:t>
            </a:r>
            <a:r>
              <a:rPr lang="mr-IN" sz="3200" i="1" dirty="0">
                <a:latin typeface="Calibri" charset="0"/>
                <a:ea typeface="Calibri" charset="0"/>
                <a:cs typeface="Calibri" charset="0"/>
              </a:rPr>
              <a:t>–</a:t>
            </a:r>
            <a:r>
              <a:rPr lang="es-ES" sz="3200" i="1" dirty="0">
                <a:latin typeface="Calibri" charset="0"/>
                <a:ea typeface="Calibri" charset="0"/>
                <a:cs typeface="Calibri" charset="0"/>
              </a:rPr>
              <a:t> Introducción a los modelos lineales</a:t>
            </a:r>
          </a:p>
          <a:p>
            <a:pPr algn="ctr"/>
            <a:endParaRPr lang="es-ES" sz="3200" i="1" dirty="0">
              <a:latin typeface="Calibri" charset="0"/>
              <a:ea typeface="Calibri" charset="0"/>
              <a:cs typeface="Calibri" charset="0"/>
            </a:endParaRPr>
          </a:p>
          <a:p>
            <a:pPr algn="ctr"/>
            <a:r>
              <a:rPr lang="es-ES" sz="3200" i="1" dirty="0">
                <a:latin typeface="Calibri" charset="0"/>
                <a:ea typeface="Calibri" charset="0"/>
                <a:cs typeface="Calibri" charset="0"/>
              </a:rPr>
              <a:t>Dr. José Gallardo</a:t>
            </a:r>
          </a:p>
        </p:txBody>
      </p:sp>
    </p:spTree>
    <p:extLst>
      <p:ext uri="{BB962C8B-B14F-4D97-AF65-F5344CB8AC3E}">
        <p14:creationId xmlns:p14="http://schemas.microsoft.com/office/powerpoint/2010/main" val="421531844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0" y="941679"/>
            <a:ext cx="9144000" cy="5210990"/>
          </a:xfrm>
          <a:prstGeom prst="rect">
            <a:avLst/>
          </a:prstGeom>
        </p:spPr>
      </p:pic>
      <p:sp>
        <p:nvSpPr>
          <p:cNvPr id="5" name="Rectangle 5"/>
          <p:cNvSpPr>
            <a:spLocks noGrp="1"/>
          </p:cNvSpPr>
          <p:nvPr>
            <p:ph type="title"/>
          </p:nvPr>
        </p:nvSpPr>
        <p:spPr>
          <a:xfrm>
            <a:off x="464696" y="51508"/>
            <a:ext cx="7952559" cy="978729"/>
          </a:xfrm>
          <a:prstGeom prst="rect">
            <a:avLst/>
          </a:prstGeom>
        </p:spPr>
        <p:txBody>
          <a:bodyPr wrap="square">
            <a:spAutoFit/>
          </a:bodyPr>
          <a:lstStyle/>
          <a:p>
            <a:pPr indent="0" algn="ctr">
              <a:buNone/>
            </a:pPr>
            <a:r>
              <a:rPr lang="es-ES_tradnl" sz="3200" b="1" dirty="0">
                <a:solidFill>
                  <a:srgbClr val="0000FF"/>
                </a:solidFill>
                <a:latin typeface="+mn-lt"/>
                <a:cs typeface="Courier New" panose="02070309020205020404" pitchFamily="49" charset="0"/>
              </a:rPr>
              <a:t>Repaso: Error, residuos y método de mínimos cuadrados</a:t>
            </a:r>
            <a:endParaRPr lang="en-US" sz="3200" b="1" dirty="0">
              <a:solidFill>
                <a:srgbClr val="0000FF"/>
              </a:solidFill>
              <a:latin typeface="+mn-lt"/>
              <a:cs typeface="Courier New" panose="02070309020205020404" pitchFamily="49" charset="0"/>
            </a:endParaRPr>
          </a:p>
        </p:txBody>
      </p:sp>
    </p:spTree>
    <p:extLst>
      <p:ext uri="{BB962C8B-B14F-4D97-AF65-F5344CB8AC3E}">
        <p14:creationId xmlns:p14="http://schemas.microsoft.com/office/powerpoint/2010/main" val="1766931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a:spLocks noGrp="1"/>
          </p:cNvSpPr>
          <p:nvPr>
            <p:ph type="title"/>
          </p:nvPr>
        </p:nvSpPr>
        <p:spPr>
          <a:xfrm>
            <a:off x="1298224" y="166400"/>
            <a:ext cx="6448776" cy="543739"/>
          </a:xfrm>
          <a:prstGeom prst="rect">
            <a:avLst/>
          </a:prstGeom>
        </p:spPr>
        <p:txBody>
          <a:bodyPr wrap="square">
            <a:spAutoFit/>
          </a:bodyPr>
          <a:lstStyle/>
          <a:p>
            <a:pPr indent="0" algn="ctr">
              <a:buNone/>
            </a:pPr>
            <a:r>
              <a:rPr lang="es-ES_tradnl" sz="3200" b="1" dirty="0">
                <a:solidFill>
                  <a:srgbClr val="0000FF"/>
                </a:solidFill>
                <a:latin typeface="+mn-lt"/>
                <a:cs typeface="Courier New" panose="02070309020205020404" pitchFamily="49" charset="0"/>
              </a:rPr>
              <a:t>Coeficiente de determinación (R</a:t>
            </a:r>
            <a:r>
              <a:rPr lang="es-ES_tradnl" sz="3200" b="1" baseline="30000" dirty="0">
                <a:solidFill>
                  <a:srgbClr val="0000FF"/>
                </a:solidFill>
                <a:latin typeface="+mn-lt"/>
                <a:cs typeface="Courier New" panose="02070309020205020404" pitchFamily="49" charset="0"/>
              </a:rPr>
              <a:t>2</a:t>
            </a:r>
            <a:r>
              <a:rPr lang="es-ES_tradnl" sz="3200" b="1" dirty="0">
                <a:solidFill>
                  <a:srgbClr val="0000FF"/>
                </a:solidFill>
                <a:latin typeface="+mn-lt"/>
                <a:cs typeface="Courier New" panose="02070309020205020404" pitchFamily="49" charset="0"/>
              </a:rPr>
              <a:t>)</a:t>
            </a:r>
            <a:endParaRPr lang="en-US" sz="3200" b="1" dirty="0">
              <a:solidFill>
                <a:srgbClr val="0000FF"/>
              </a:solidFill>
              <a:latin typeface="+mn-lt"/>
              <a:cs typeface="Courier New" panose="02070309020205020404" pitchFamily="49" charset="0"/>
            </a:endParaRPr>
          </a:p>
        </p:txBody>
      </p:sp>
      <p:sp>
        <p:nvSpPr>
          <p:cNvPr id="7" name="Rectángulo 6"/>
          <p:cNvSpPr/>
          <p:nvPr/>
        </p:nvSpPr>
        <p:spPr>
          <a:xfrm>
            <a:off x="896471" y="933716"/>
            <a:ext cx="7189195" cy="830997"/>
          </a:xfrm>
          <a:prstGeom prst="rect">
            <a:avLst/>
          </a:prstGeom>
        </p:spPr>
        <p:txBody>
          <a:bodyPr wrap="square">
            <a:spAutoFit/>
          </a:bodyPr>
          <a:lstStyle/>
          <a:p>
            <a:pPr algn="ctr"/>
            <a:r>
              <a:rPr lang="es-ES" sz="2400" b="1" i="1" dirty="0">
                <a:solidFill>
                  <a:srgbClr val="008000"/>
                </a:solidFill>
                <a:latin typeface="Times"/>
                <a:ea typeface="Symbol" charset="2"/>
                <a:cs typeface="Times"/>
              </a:rPr>
              <a:t>R</a:t>
            </a:r>
            <a:r>
              <a:rPr lang="es-ES" sz="2400" b="1" i="1" baseline="30000" dirty="0">
                <a:solidFill>
                  <a:srgbClr val="008000"/>
                </a:solidFill>
                <a:latin typeface="Times"/>
                <a:ea typeface="Symbol" charset="2"/>
                <a:cs typeface="Times"/>
              </a:rPr>
              <a:t>2</a:t>
            </a:r>
            <a:r>
              <a:rPr lang="es-ES" sz="2400" b="1" i="1" dirty="0">
                <a:solidFill>
                  <a:srgbClr val="008000"/>
                </a:solidFill>
                <a:latin typeface="Times"/>
                <a:ea typeface="Symbol" charset="2"/>
                <a:cs typeface="Times"/>
              </a:rPr>
              <a:t> mide la proporción de la variación </a:t>
            </a:r>
            <a:r>
              <a:rPr lang="es-ES" sz="2400" b="1" i="1" dirty="0" err="1">
                <a:solidFill>
                  <a:srgbClr val="008000"/>
                </a:solidFill>
                <a:latin typeface="Times"/>
                <a:ea typeface="Symbol" charset="2"/>
                <a:cs typeface="Times"/>
              </a:rPr>
              <a:t>muestral</a:t>
            </a:r>
            <a:r>
              <a:rPr lang="es-ES" sz="2400" b="1" i="1" dirty="0">
                <a:solidFill>
                  <a:srgbClr val="008000"/>
                </a:solidFill>
                <a:latin typeface="Times"/>
                <a:ea typeface="Symbol" charset="2"/>
                <a:cs typeface="Times"/>
              </a:rPr>
              <a:t> de “y” que es explicada por x </a:t>
            </a:r>
            <a:r>
              <a:rPr lang="es-ES" sz="2400" b="1" dirty="0">
                <a:solidFill>
                  <a:srgbClr val="008000"/>
                </a:solidFill>
                <a:latin typeface="Times"/>
                <a:ea typeface="Symbol" charset="2"/>
                <a:cs typeface="Times"/>
              </a:rPr>
              <a:t>(varía entre 0-1).</a:t>
            </a:r>
            <a:endParaRPr lang="es-ES" sz="2400" b="1" dirty="0">
              <a:solidFill>
                <a:srgbClr val="008000"/>
              </a:solidFill>
              <a:latin typeface="Times"/>
              <a:cs typeface="Times"/>
            </a:endParaRPr>
          </a:p>
        </p:txBody>
      </p:sp>
      <p:pic>
        <p:nvPicPr>
          <p:cNvPr id="8" name="Imagen 7"/>
          <p:cNvPicPr>
            <a:picLocks noChangeAspect="1"/>
          </p:cNvPicPr>
          <p:nvPr/>
        </p:nvPicPr>
        <p:blipFill>
          <a:blip r:embed="rId2"/>
          <a:stretch>
            <a:fillRect/>
          </a:stretch>
        </p:blipFill>
        <p:spPr>
          <a:xfrm>
            <a:off x="56444" y="2472457"/>
            <a:ext cx="8849362" cy="2903876"/>
          </a:xfrm>
          <a:prstGeom prst="rect">
            <a:avLst/>
          </a:prstGeom>
        </p:spPr>
      </p:pic>
      <p:sp>
        <p:nvSpPr>
          <p:cNvPr id="2" name="Rectángulo 1"/>
          <p:cNvSpPr/>
          <p:nvPr/>
        </p:nvSpPr>
        <p:spPr>
          <a:xfrm>
            <a:off x="634735" y="2103125"/>
            <a:ext cx="3822305" cy="369332"/>
          </a:xfrm>
          <a:prstGeom prst="rect">
            <a:avLst/>
          </a:prstGeom>
        </p:spPr>
        <p:txBody>
          <a:bodyPr wrap="none">
            <a:spAutoFit/>
          </a:bodyPr>
          <a:lstStyle/>
          <a:p>
            <a:pPr algn="ctr"/>
            <a:r>
              <a:rPr lang="es-ES" b="1" dirty="0">
                <a:solidFill>
                  <a:srgbClr val="000000"/>
                </a:solidFill>
                <a:latin typeface="Times"/>
                <a:ea typeface="Symbol" charset="2"/>
                <a:cs typeface="Times"/>
              </a:rPr>
              <a:t>Buen ajuste </a:t>
            </a:r>
            <a:r>
              <a:rPr lang="mr-IN" b="1" dirty="0">
                <a:solidFill>
                  <a:srgbClr val="000000"/>
                </a:solidFill>
                <a:latin typeface="Times"/>
                <a:ea typeface="Symbol" charset="2"/>
                <a:cs typeface="Times"/>
              </a:rPr>
              <a:t>–</a:t>
            </a:r>
            <a:r>
              <a:rPr lang="es-ES" b="1" dirty="0">
                <a:solidFill>
                  <a:srgbClr val="000000"/>
                </a:solidFill>
                <a:latin typeface="Times"/>
                <a:ea typeface="Symbol" charset="2"/>
                <a:cs typeface="Times"/>
              </a:rPr>
              <a:t> el modelo es predictivo</a:t>
            </a:r>
            <a:endParaRPr lang="es-ES" b="1" dirty="0">
              <a:solidFill>
                <a:srgbClr val="000000"/>
              </a:solidFill>
              <a:latin typeface="Times"/>
              <a:cs typeface="Times"/>
            </a:endParaRPr>
          </a:p>
        </p:txBody>
      </p:sp>
      <p:sp>
        <p:nvSpPr>
          <p:cNvPr id="6" name="Rectángulo 5"/>
          <p:cNvSpPr/>
          <p:nvPr/>
        </p:nvSpPr>
        <p:spPr>
          <a:xfrm>
            <a:off x="4881693" y="2142767"/>
            <a:ext cx="4225924" cy="369332"/>
          </a:xfrm>
          <a:prstGeom prst="rect">
            <a:avLst/>
          </a:prstGeom>
        </p:spPr>
        <p:txBody>
          <a:bodyPr wrap="none">
            <a:spAutoFit/>
          </a:bodyPr>
          <a:lstStyle/>
          <a:p>
            <a:pPr algn="ctr"/>
            <a:r>
              <a:rPr lang="es-ES" b="1" dirty="0">
                <a:solidFill>
                  <a:srgbClr val="000000"/>
                </a:solidFill>
                <a:latin typeface="Times"/>
                <a:ea typeface="Symbol" charset="2"/>
                <a:cs typeface="Times"/>
              </a:rPr>
              <a:t>Mal ajuste </a:t>
            </a:r>
            <a:r>
              <a:rPr lang="mr-IN" b="1" dirty="0">
                <a:solidFill>
                  <a:srgbClr val="000000"/>
                </a:solidFill>
                <a:latin typeface="Times"/>
                <a:ea typeface="Symbol" charset="2"/>
                <a:cs typeface="Times"/>
              </a:rPr>
              <a:t>–</a:t>
            </a:r>
            <a:r>
              <a:rPr lang="es-ES" b="1" dirty="0">
                <a:solidFill>
                  <a:srgbClr val="000000"/>
                </a:solidFill>
                <a:latin typeface="Times"/>
                <a:ea typeface="Symbol" charset="2"/>
                <a:cs typeface="Times"/>
              </a:rPr>
              <a:t> el modelo es poco predictivo</a:t>
            </a:r>
            <a:endParaRPr lang="es-ES" b="1" dirty="0">
              <a:solidFill>
                <a:srgbClr val="000000"/>
              </a:solidFill>
              <a:latin typeface="Times"/>
              <a:cs typeface="Times"/>
            </a:endParaRPr>
          </a:p>
        </p:txBody>
      </p:sp>
    </p:spTree>
    <p:extLst>
      <p:ext uri="{BB962C8B-B14F-4D97-AF65-F5344CB8AC3E}">
        <p14:creationId xmlns:p14="http://schemas.microsoft.com/office/powerpoint/2010/main" val="513498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487250" y="1170843"/>
            <a:ext cx="3051528" cy="1952978"/>
          </a:xfrm>
          <a:prstGeom prst="rect">
            <a:avLst/>
          </a:prstGeom>
        </p:spPr>
      </p:pic>
      <p:sp>
        <p:nvSpPr>
          <p:cNvPr id="7" name="Rectángulo 6"/>
          <p:cNvSpPr/>
          <p:nvPr/>
        </p:nvSpPr>
        <p:spPr>
          <a:xfrm>
            <a:off x="3626268" y="1397000"/>
            <a:ext cx="4840112" cy="1200328"/>
          </a:xfrm>
          <a:prstGeom prst="rect">
            <a:avLst/>
          </a:prstGeom>
        </p:spPr>
        <p:txBody>
          <a:bodyPr wrap="square">
            <a:spAutoFit/>
          </a:bodyPr>
          <a:lstStyle/>
          <a:p>
            <a:pPr algn="ctr"/>
            <a:endParaRPr lang="es-ES" sz="2400" dirty="0">
              <a:solidFill>
                <a:srgbClr val="008000"/>
              </a:solidFill>
            </a:endParaRPr>
          </a:p>
          <a:p>
            <a:pPr algn="ctr"/>
            <a:r>
              <a:rPr lang="mr-IN" sz="2400" dirty="0">
                <a:solidFill>
                  <a:srgbClr val="008000"/>
                </a:solidFill>
              </a:rPr>
              <a:t>𝑅</a:t>
            </a:r>
            <a:r>
              <a:rPr lang="mr-IN" sz="2400" baseline="30000" dirty="0">
                <a:solidFill>
                  <a:srgbClr val="008000"/>
                </a:solidFill>
              </a:rPr>
              <a:t>2</a:t>
            </a:r>
            <a:r>
              <a:rPr lang="mr-IN" sz="2400" dirty="0">
                <a:solidFill>
                  <a:srgbClr val="008000"/>
                </a:solidFill>
              </a:rPr>
              <a:t>=</a:t>
            </a:r>
            <a:r>
              <a:rPr lang="es-ES_tradnl" sz="2400" dirty="0">
                <a:solidFill>
                  <a:srgbClr val="008000"/>
                </a:solidFill>
              </a:rPr>
              <a:t> </a:t>
            </a:r>
            <a:r>
              <a:rPr lang="mr-IN" sz="2400" u="sng" dirty="0">
                <a:solidFill>
                  <a:srgbClr val="008000"/>
                </a:solidFill>
              </a:rPr>
              <a:t>𝑆𝑢𝑚𝑎</a:t>
            </a:r>
            <a:r>
              <a:rPr lang="es-ES_tradnl" sz="2400" u="sng" dirty="0">
                <a:solidFill>
                  <a:srgbClr val="008000"/>
                </a:solidFill>
              </a:rPr>
              <a:t> </a:t>
            </a:r>
            <a:r>
              <a:rPr lang="mr-IN" sz="2400" u="sng" dirty="0">
                <a:solidFill>
                  <a:srgbClr val="008000"/>
                </a:solidFill>
              </a:rPr>
              <a:t>𝐶𝑢𝑎𝑑𝑟𝑎𝑑𝑜𝑠</a:t>
            </a:r>
            <a:r>
              <a:rPr lang="es-ES_tradnl" sz="2400" u="sng" dirty="0">
                <a:solidFill>
                  <a:srgbClr val="008000"/>
                </a:solidFill>
              </a:rPr>
              <a:t> </a:t>
            </a:r>
            <a:r>
              <a:rPr lang="mr-IN" sz="2400" u="sng" dirty="0">
                <a:solidFill>
                  <a:srgbClr val="008000"/>
                </a:solidFill>
              </a:rPr>
              <a:t>𝐸𝑥𝑝𝑙𝑖𝑐𝑎𝑑𝑜𝑠</a:t>
            </a:r>
            <a:endParaRPr lang="es-ES_tradnl" sz="2400" u="sng" dirty="0">
              <a:solidFill>
                <a:srgbClr val="008000"/>
              </a:solidFill>
            </a:endParaRPr>
          </a:p>
          <a:p>
            <a:pPr algn="ctr"/>
            <a:r>
              <a:rPr lang="es-ES_tradnl" sz="2400" dirty="0">
                <a:solidFill>
                  <a:srgbClr val="008000"/>
                </a:solidFill>
              </a:rPr>
              <a:t>         </a:t>
            </a:r>
            <a:r>
              <a:rPr lang="mr-IN" sz="2400" dirty="0">
                <a:solidFill>
                  <a:srgbClr val="008000"/>
                </a:solidFill>
              </a:rPr>
              <a:t>𝑆𝑢𝑚𝑎</a:t>
            </a:r>
            <a:r>
              <a:rPr lang="es-ES_tradnl" sz="2400" dirty="0">
                <a:solidFill>
                  <a:srgbClr val="008000"/>
                </a:solidFill>
              </a:rPr>
              <a:t> </a:t>
            </a:r>
            <a:r>
              <a:rPr lang="mr-IN" sz="2400" dirty="0">
                <a:solidFill>
                  <a:srgbClr val="008000"/>
                </a:solidFill>
              </a:rPr>
              <a:t>𝐶𝑢𝑎𝑑𝑟𝑎𝑑𝑜𝑠</a:t>
            </a:r>
            <a:r>
              <a:rPr lang="es-ES_tradnl" sz="2400" dirty="0">
                <a:solidFill>
                  <a:srgbClr val="008000"/>
                </a:solidFill>
              </a:rPr>
              <a:t> </a:t>
            </a:r>
            <a:r>
              <a:rPr lang="mr-IN" sz="2400" dirty="0">
                <a:solidFill>
                  <a:srgbClr val="008000"/>
                </a:solidFill>
              </a:rPr>
              <a:t>𝑇𝑜𝑡𝑎𝑙𝑒𝑠</a:t>
            </a:r>
            <a:endParaRPr lang="es-ES" sz="2400" dirty="0">
              <a:solidFill>
                <a:srgbClr val="008000"/>
              </a:solidFill>
            </a:endParaRPr>
          </a:p>
        </p:txBody>
      </p:sp>
      <p:sp>
        <p:nvSpPr>
          <p:cNvPr id="8" name="Rectangle 5"/>
          <p:cNvSpPr>
            <a:spLocks noGrp="1"/>
          </p:cNvSpPr>
          <p:nvPr>
            <p:ph type="title"/>
          </p:nvPr>
        </p:nvSpPr>
        <p:spPr>
          <a:xfrm>
            <a:off x="1298224" y="438270"/>
            <a:ext cx="6448776" cy="543739"/>
          </a:xfrm>
          <a:prstGeom prst="rect">
            <a:avLst/>
          </a:prstGeom>
        </p:spPr>
        <p:txBody>
          <a:bodyPr wrap="square">
            <a:spAutoFit/>
          </a:bodyPr>
          <a:lstStyle/>
          <a:p>
            <a:pPr algn="ctr"/>
            <a:r>
              <a:rPr lang="es-ES_tradnl" sz="3200" b="1" dirty="0">
                <a:solidFill>
                  <a:srgbClr val="0000FF"/>
                </a:solidFill>
                <a:latin typeface="+mn-lt"/>
                <a:cs typeface="Courier New" panose="02070309020205020404" pitchFamily="49" charset="0"/>
              </a:rPr>
              <a:t>R</a:t>
            </a:r>
            <a:r>
              <a:rPr lang="es-ES_tradnl" sz="3200" b="1" baseline="30000" dirty="0">
                <a:solidFill>
                  <a:srgbClr val="0000FF"/>
                </a:solidFill>
                <a:latin typeface="+mn-lt"/>
                <a:cs typeface="Courier New" panose="02070309020205020404" pitchFamily="49" charset="0"/>
              </a:rPr>
              <a:t>2 </a:t>
            </a:r>
            <a:r>
              <a:rPr lang="es-ES" sz="3200" b="1" baseline="30000" dirty="0">
                <a:solidFill>
                  <a:srgbClr val="0000FF"/>
                </a:solidFill>
                <a:latin typeface="+mn-lt"/>
                <a:cs typeface="Courier New" panose="02070309020205020404" pitchFamily="49" charset="0"/>
              </a:rPr>
              <a:t> </a:t>
            </a:r>
            <a:r>
              <a:rPr lang="es-ES" sz="3200" b="1" dirty="0">
                <a:solidFill>
                  <a:srgbClr val="0000FF"/>
                </a:solidFill>
                <a:latin typeface="+mn-lt"/>
                <a:cs typeface="Courier New" panose="02070309020205020404" pitchFamily="49" charset="0"/>
              </a:rPr>
              <a:t>v/s </a:t>
            </a:r>
            <a:r>
              <a:rPr lang="es-ES_tradnl" sz="3200" b="1" dirty="0">
                <a:solidFill>
                  <a:srgbClr val="0000FF"/>
                </a:solidFill>
                <a:latin typeface="+mn-lt"/>
                <a:cs typeface="Courier New" panose="02070309020205020404" pitchFamily="49" charset="0"/>
              </a:rPr>
              <a:t>R</a:t>
            </a:r>
            <a:r>
              <a:rPr lang="es-ES_tradnl" sz="3200" b="1" baseline="30000" dirty="0">
                <a:solidFill>
                  <a:srgbClr val="0000FF"/>
                </a:solidFill>
                <a:latin typeface="+mn-lt"/>
                <a:cs typeface="Courier New" panose="02070309020205020404" pitchFamily="49" charset="0"/>
              </a:rPr>
              <a:t>2</a:t>
            </a:r>
            <a:r>
              <a:rPr lang="es-ES_tradnl" sz="3200" b="1" baseline="-25000" dirty="0">
                <a:solidFill>
                  <a:srgbClr val="0000FF"/>
                </a:solidFill>
                <a:latin typeface="+mn-lt"/>
                <a:cs typeface="Courier New" panose="02070309020205020404" pitchFamily="49" charset="0"/>
              </a:rPr>
              <a:t>a</a:t>
            </a:r>
            <a:r>
              <a:rPr lang="es-ES_tradnl" sz="3200" b="1" dirty="0">
                <a:solidFill>
                  <a:srgbClr val="0000FF"/>
                </a:solidFill>
                <a:latin typeface="+mn-lt"/>
                <a:cs typeface="Courier New" panose="02070309020205020404" pitchFamily="49" charset="0"/>
              </a:rPr>
              <a:t> (ajustado)</a:t>
            </a:r>
            <a:endParaRPr lang="en-US" sz="3200" b="1" dirty="0">
              <a:solidFill>
                <a:srgbClr val="0000FF"/>
              </a:solidFill>
              <a:latin typeface="+mn-lt"/>
              <a:cs typeface="Courier New" panose="02070309020205020404" pitchFamily="49" charset="0"/>
            </a:endParaRPr>
          </a:p>
        </p:txBody>
      </p:sp>
      <p:pic>
        <p:nvPicPr>
          <p:cNvPr id="9" name="Imagen 8"/>
          <p:cNvPicPr>
            <a:picLocks noChangeAspect="1"/>
          </p:cNvPicPr>
          <p:nvPr/>
        </p:nvPicPr>
        <p:blipFill>
          <a:blip r:embed="rId3"/>
          <a:stretch>
            <a:fillRect/>
          </a:stretch>
        </p:blipFill>
        <p:spPr>
          <a:xfrm>
            <a:off x="2481955" y="3347156"/>
            <a:ext cx="5029200" cy="2819400"/>
          </a:xfrm>
          <a:prstGeom prst="rect">
            <a:avLst/>
          </a:prstGeom>
        </p:spPr>
      </p:pic>
    </p:spTree>
    <p:extLst>
      <p:ext uri="{BB962C8B-B14F-4D97-AF65-F5344CB8AC3E}">
        <p14:creationId xmlns:p14="http://schemas.microsoft.com/office/powerpoint/2010/main" val="2356949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Rectángulo 4"/>
              <p:cNvSpPr/>
              <p:nvPr/>
            </p:nvSpPr>
            <p:spPr>
              <a:xfrm>
                <a:off x="4631959" y="1167283"/>
                <a:ext cx="4324941" cy="3046988"/>
              </a:xfrm>
              <a:prstGeom prst="rect">
                <a:avLst/>
              </a:prstGeom>
            </p:spPr>
            <p:txBody>
              <a:bodyPr wrap="square">
                <a:spAutoFit/>
              </a:bodyPr>
              <a:lstStyle/>
              <a:p>
                <a:pPr algn="ctr"/>
                <a:r>
                  <a:rPr lang="es-ES" sz="2400" b="1" i="1" dirty="0">
                    <a:solidFill>
                      <a:srgbClr val="00B050"/>
                    </a:solidFill>
                    <a:latin typeface="Times"/>
                    <a:ea typeface="Symbol" charset="2"/>
                    <a:cs typeface="Times"/>
                  </a:rPr>
                  <a:t>Betas miden la influencia de x sobre la variable y.</a:t>
                </a:r>
              </a:p>
              <a:p>
                <a:pPr algn="ctr"/>
                <a:endParaRPr lang="es-ES" sz="2400" b="1" i="1" dirty="0">
                  <a:solidFill>
                    <a:srgbClr val="00B050"/>
                  </a:solidFill>
                  <a:latin typeface="Times"/>
                  <a:ea typeface="Symbol" charset="2"/>
                  <a:cs typeface="Times"/>
                </a:endParaRPr>
              </a:p>
              <a:p>
                <a14:m>
                  <m:oMath xmlns:m="http://schemas.openxmlformats.org/officeDocument/2006/math">
                    <m:r>
                      <a:rPr lang="es-ES" sz="2400" b="1" i="1" dirty="0" smtClean="0">
                        <a:latin typeface="Cambria Math" panose="02040503050406030204" pitchFamily="18" charset="0"/>
                        <a:ea typeface="Cambria Math" panose="02040503050406030204" pitchFamily="18" charset="0"/>
                        <a:cs typeface="Times"/>
                      </a:rPr>
                      <m:t>𝜷</m:t>
                    </m:r>
                  </m:oMath>
                </a14:m>
                <a:r>
                  <a:rPr lang="es-ES" sz="2400" b="1" i="1" baseline="-25000" dirty="0">
                    <a:latin typeface="Times"/>
                    <a:ea typeface="Symbol" charset="2"/>
                    <a:cs typeface="Times"/>
                  </a:rPr>
                  <a:t>0</a:t>
                </a:r>
                <a:r>
                  <a:rPr lang="es-ES" sz="2400" b="1" i="1" dirty="0">
                    <a:latin typeface="Times"/>
                    <a:ea typeface="Symbol" charset="2"/>
                    <a:cs typeface="Times"/>
                  </a:rPr>
                  <a:t> = </a:t>
                </a:r>
                <a:r>
                  <a:rPr lang="es-ES" sz="2400" i="1" dirty="0">
                    <a:latin typeface="Times"/>
                    <a:ea typeface="Symbol" charset="2"/>
                    <a:cs typeface="Times"/>
                  </a:rPr>
                  <a:t>Intercepto = valor que toma “y” cuando x = 0.</a:t>
                </a:r>
              </a:p>
              <a:p>
                <a14:m>
                  <m:oMath xmlns:m="http://schemas.openxmlformats.org/officeDocument/2006/math">
                    <m:r>
                      <a:rPr lang="es-ES" sz="2400" b="1" i="1" dirty="0" smtClean="0">
                        <a:latin typeface="Cambria Math" panose="02040503050406030204" pitchFamily="18" charset="0"/>
                        <a:ea typeface="Cambria Math" panose="02040503050406030204" pitchFamily="18" charset="0"/>
                        <a:cs typeface="Times"/>
                      </a:rPr>
                      <m:t>𝜷</m:t>
                    </m:r>
                  </m:oMath>
                </a14:m>
                <a:r>
                  <a:rPr lang="es-ES" sz="2400" b="1" i="1" baseline="-25000" dirty="0">
                    <a:latin typeface="Times"/>
                    <a:ea typeface="Symbol" charset="2"/>
                    <a:cs typeface="Times"/>
                  </a:rPr>
                  <a:t>1</a:t>
                </a:r>
                <a:r>
                  <a:rPr lang="es-ES" sz="2400" b="1" i="1" dirty="0">
                    <a:latin typeface="Times"/>
                    <a:ea typeface="Symbol" charset="2"/>
                    <a:cs typeface="Times"/>
                  </a:rPr>
                  <a:t> = </a:t>
                </a:r>
                <a:r>
                  <a:rPr lang="es-ES" sz="2400" i="1" dirty="0">
                    <a:latin typeface="Times"/>
                    <a:ea typeface="Symbol" charset="2"/>
                    <a:cs typeface="Times"/>
                  </a:rPr>
                  <a:t>Pendiente =  Cambio promedio de “y” cuando “x” cambia en una unidad.</a:t>
                </a:r>
                <a:endParaRPr lang="es-ES" sz="2400" dirty="0">
                  <a:latin typeface="Times"/>
                  <a:cs typeface="Times"/>
                </a:endParaRPr>
              </a:p>
            </p:txBody>
          </p:sp>
        </mc:Choice>
        <mc:Fallback xmlns="">
          <p:sp>
            <p:nvSpPr>
              <p:cNvPr id="5" name="Rectángulo 4"/>
              <p:cNvSpPr>
                <a:spLocks noRot="1" noChangeAspect="1" noMove="1" noResize="1" noEditPoints="1" noAdjustHandles="1" noChangeArrowheads="1" noChangeShapeType="1" noTextEdit="1"/>
              </p:cNvSpPr>
              <p:nvPr/>
            </p:nvSpPr>
            <p:spPr>
              <a:xfrm>
                <a:off x="4631959" y="1167283"/>
                <a:ext cx="4324941" cy="3046988"/>
              </a:xfrm>
              <a:prstGeom prst="rect">
                <a:avLst/>
              </a:prstGeom>
              <a:blipFill>
                <a:blip r:embed="rId2"/>
                <a:stretch>
                  <a:fillRect l="-2257" t="-1600" r="-2398" b="-3600"/>
                </a:stretch>
              </a:blipFill>
            </p:spPr>
            <p:txBody>
              <a:bodyPr/>
              <a:lstStyle/>
              <a:p>
                <a:r>
                  <a:rPr lang="es-ES">
                    <a:noFill/>
                  </a:rPr>
                  <a:t> </a:t>
                </a:r>
              </a:p>
            </p:txBody>
          </p:sp>
        </mc:Fallback>
      </mc:AlternateContent>
      <p:pic>
        <p:nvPicPr>
          <p:cNvPr id="6" name="Imagen 5"/>
          <p:cNvPicPr>
            <a:picLocks noChangeAspect="1"/>
          </p:cNvPicPr>
          <p:nvPr/>
        </p:nvPicPr>
        <p:blipFill>
          <a:blip r:embed="rId3"/>
          <a:stretch>
            <a:fillRect/>
          </a:stretch>
        </p:blipFill>
        <p:spPr>
          <a:xfrm>
            <a:off x="133594" y="1094057"/>
            <a:ext cx="4276365" cy="3193441"/>
          </a:xfrm>
          <a:prstGeom prst="rect">
            <a:avLst/>
          </a:prstGeom>
        </p:spPr>
      </p:pic>
      <p:sp>
        <p:nvSpPr>
          <p:cNvPr id="7" name="Rectangle 5"/>
          <p:cNvSpPr>
            <a:spLocks noGrp="1"/>
          </p:cNvSpPr>
          <p:nvPr>
            <p:ph type="title"/>
          </p:nvPr>
        </p:nvSpPr>
        <p:spPr>
          <a:xfrm>
            <a:off x="391791" y="246672"/>
            <a:ext cx="7662335" cy="547842"/>
          </a:xfrm>
          <a:prstGeom prst="rect">
            <a:avLst/>
          </a:prstGeom>
        </p:spPr>
        <p:txBody>
          <a:bodyPr wrap="square">
            <a:spAutoFit/>
          </a:bodyPr>
          <a:lstStyle/>
          <a:p>
            <a:pPr indent="0" algn="ctr">
              <a:buNone/>
            </a:pPr>
            <a:r>
              <a:rPr lang="es-ES_tradnl" sz="3200" b="1" dirty="0">
                <a:solidFill>
                  <a:srgbClr val="0000FF"/>
                </a:solidFill>
                <a:latin typeface="+mn-lt"/>
                <a:cs typeface="Courier New" panose="02070309020205020404" pitchFamily="49" charset="0"/>
              </a:rPr>
              <a:t>Repaso: interpretación de Betas</a:t>
            </a:r>
            <a:endParaRPr lang="en-US" sz="3200" b="1" dirty="0">
              <a:solidFill>
                <a:srgbClr val="0000FF"/>
              </a:solidFill>
              <a:latin typeface="+mn-lt"/>
              <a:cs typeface="Courier New" panose="02070309020205020404" pitchFamily="49" charset="0"/>
            </a:endParaRPr>
          </a:p>
        </p:txBody>
      </p:sp>
      <p:sp>
        <p:nvSpPr>
          <p:cNvPr id="2" name="Rectángulo 1">
            <a:extLst>
              <a:ext uri="{FF2B5EF4-FFF2-40B4-BE49-F238E27FC236}">
                <a16:creationId xmlns:a16="http://schemas.microsoft.com/office/drawing/2014/main" id="{7296E3E7-ED62-EA47-B8AC-0660E312A62B}"/>
              </a:ext>
            </a:extLst>
          </p:cNvPr>
          <p:cNvSpPr/>
          <p:nvPr/>
        </p:nvSpPr>
        <p:spPr>
          <a:xfrm>
            <a:off x="133594" y="4840149"/>
            <a:ext cx="8695613" cy="1200329"/>
          </a:xfrm>
          <a:prstGeom prst="rect">
            <a:avLst/>
          </a:prstGeom>
        </p:spPr>
        <p:txBody>
          <a:bodyPr wrap="square">
            <a:spAutoFit/>
          </a:bodyPr>
          <a:lstStyle/>
          <a:p>
            <a:pPr algn="ctr"/>
            <a:r>
              <a:rPr lang="es-CL" sz="2400" b="1" dirty="0">
                <a:latin typeface="Calibri" panose="020F0502020204030204" pitchFamily="34" charset="0"/>
              </a:rPr>
              <a:t>Recuerde</a:t>
            </a:r>
          </a:p>
          <a:p>
            <a:pPr algn="ctr"/>
            <a:r>
              <a:rPr lang="es-CL" sz="2400" dirty="0">
                <a:latin typeface="Calibri" panose="020F0502020204030204" pitchFamily="34" charset="0"/>
              </a:rPr>
              <a:t>Un Beta significativo indica que X esta correlacionado con Y, </a:t>
            </a:r>
            <a:r>
              <a:rPr lang="es-CL" sz="2400" u="sng" dirty="0">
                <a:latin typeface="Calibri" panose="020F0502020204030204" pitchFamily="34" charset="0"/>
              </a:rPr>
              <a:t>pero no necesariamente es un indicador de </a:t>
            </a:r>
            <a:r>
              <a:rPr lang="es-CL" sz="2400" i="1" u="sng" dirty="0">
                <a:latin typeface="Calibri" panose="020F0502020204030204" pitchFamily="34" charset="0"/>
              </a:rPr>
              <a:t>causalidad.</a:t>
            </a:r>
            <a:endParaRPr lang="es-CL" sz="2400" u="sng" dirty="0">
              <a:effectLst/>
              <a:latin typeface="Calibri" panose="020F0502020204030204" pitchFamily="34" charset="0"/>
            </a:endParaRPr>
          </a:p>
        </p:txBody>
      </p:sp>
    </p:spTree>
    <p:extLst>
      <p:ext uri="{BB962C8B-B14F-4D97-AF65-F5344CB8AC3E}">
        <p14:creationId xmlns:p14="http://schemas.microsoft.com/office/powerpoint/2010/main" val="41591842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107022" y="378693"/>
            <a:ext cx="8509819" cy="978729"/>
          </a:xfrm>
          <a:prstGeom prst="rect">
            <a:avLst/>
          </a:prstGeom>
        </p:spPr>
        <p:txBody>
          <a:bodyPr wrap="square">
            <a:spAutoFit/>
          </a:bodyPr>
          <a:lstStyle/>
          <a:p>
            <a:pPr indent="0" algn="ctr">
              <a:buNone/>
            </a:pPr>
            <a:r>
              <a:rPr lang="es-ES_tradnl" sz="3200" b="1" dirty="0">
                <a:solidFill>
                  <a:srgbClr val="0000FF"/>
                </a:solidFill>
                <a:latin typeface="+mn-lt"/>
                <a:cs typeface="Courier New" panose="02070309020205020404" pitchFamily="49" charset="0"/>
              </a:rPr>
              <a:t>Requisitos para que un Beta represente la verdadera causalidad</a:t>
            </a:r>
            <a:endParaRPr lang="en-US" sz="3200" b="1" dirty="0">
              <a:solidFill>
                <a:srgbClr val="0000FF"/>
              </a:solidFill>
              <a:latin typeface="+mn-lt"/>
              <a:cs typeface="Courier New" panose="02070309020205020404" pitchFamily="49" charset="0"/>
            </a:endParaRPr>
          </a:p>
        </p:txBody>
      </p:sp>
      <p:sp>
        <p:nvSpPr>
          <p:cNvPr id="2" name="Rectángulo 1">
            <a:extLst>
              <a:ext uri="{FF2B5EF4-FFF2-40B4-BE49-F238E27FC236}">
                <a16:creationId xmlns:a16="http://schemas.microsoft.com/office/drawing/2014/main" id="{24972A0B-973F-DF4A-8093-DD50671A2825}"/>
              </a:ext>
            </a:extLst>
          </p:cNvPr>
          <p:cNvSpPr/>
          <p:nvPr/>
        </p:nvSpPr>
        <p:spPr>
          <a:xfrm>
            <a:off x="506622" y="1554787"/>
            <a:ext cx="8637377" cy="4093428"/>
          </a:xfrm>
          <a:prstGeom prst="rect">
            <a:avLst/>
          </a:prstGeom>
        </p:spPr>
        <p:txBody>
          <a:bodyPr wrap="square">
            <a:spAutoFit/>
          </a:bodyPr>
          <a:lstStyle/>
          <a:p>
            <a:pPr algn="ctr"/>
            <a:r>
              <a:rPr lang="es-CL" sz="2600" b="1" dirty="0"/>
              <a:t>La correlación de </a:t>
            </a:r>
            <a:r>
              <a:rPr lang="es-CL" sz="2600" b="1" i="1" dirty="0"/>
              <a:t>X</a:t>
            </a:r>
            <a:r>
              <a:rPr lang="es-CL" sz="2600" b="1" dirty="0"/>
              <a:t> con </a:t>
            </a:r>
            <a:r>
              <a:rPr lang="es-CL" sz="2600" b="1" i="1" dirty="0"/>
              <a:t>e</a:t>
            </a:r>
            <a:r>
              <a:rPr lang="es-CL" sz="2600" b="1" dirty="0"/>
              <a:t> debe ser = 0</a:t>
            </a:r>
          </a:p>
          <a:p>
            <a:endParaRPr lang="es-CL" sz="2600" b="1" dirty="0"/>
          </a:p>
          <a:p>
            <a:r>
              <a:rPr lang="es-CL" sz="2600" dirty="0"/>
              <a:t>Esto es muy difícil de obtener pero podemos tratar de conseguirlo.</a:t>
            </a:r>
          </a:p>
          <a:p>
            <a:endParaRPr lang="es-CL" sz="2600" dirty="0"/>
          </a:p>
          <a:p>
            <a:r>
              <a:rPr lang="es-CL" sz="2600" dirty="0"/>
              <a:t>¿De que depende?</a:t>
            </a:r>
          </a:p>
          <a:p>
            <a:endParaRPr lang="es-CL" sz="2600" dirty="0"/>
          </a:p>
          <a:p>
            <a:r>
              <a:rPr lang="es-CL" sz="2600" dirty="0"/>
              <a:t>1.- De las variables que incluyo en la ecuación de regresión.</a:t>
            </a:r>
          </a:p>
          <a:p>
            <a:r>
              <a:rPr lang="es-CL" sz="2600" dirty="0"/>
              <a:t>2.- De la verdadera relación entre las variables.</a:t>
            </a:r>
          </a:p>
          <a:p>
            <a:r>
              <a:rPr lang="es-CL" sz="2600" dirty="0"/>
              <a:t>3.- De la muestra que tengo para estimar los betas.</a:t>
            </a:r>
          </a:p>
        </p:txBody>
      </p:sp>
    </p:spTree>
    <p:extLst>
      <p:ext uri="{BB962C8B-B14F-4D97-AF65-F5344CB8AC3E}">
        <p14:creationId xmlns:p14="http://schemas.microsoft.com/office/powerpoint/2010/main" val="36867263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107020" y="187703"/>
            <a:ext cx="8509819" cy="535531"/>
          </a:xfrm>
          <a:prstGeom prst="rect">
            <a:avLst/>
          </a:prstGeom>
        </p:spPr>
        <p:txBody>
          <a:bodyPr wrap="square">
            <a:spAutoFit/>
          </a:bodyPr>
          <a:lstStyle/>
          <a:p>
            <a:pPr indent="0" algn="ctr">
              <a:buNone/>
            </a:pPr>
            <a:r>
              <a:rPr lang="es-ES_tradnl" sz="3200" b="1" dirty="0">
                <a:solidFill>
                  <a:srgbClr val="0000FF"/>
                </a:solidFill>
                <a:latin typeface="+mn-lt"/>
                <a:cs typeface="Courier New" panose="02070309020205020404" pitchFamily="49" charset="0"/>
              </a:rPr>
              <a:t>El problema de las variables omitidas</a:t>
            </a:r>
            <a:endParaRPr lang="en-US" sz="3200" b="1" dirty="0">
              <a:solidFill>
                <a:srgbClr val="0000FF"/>
              </a:solidFill>
              <a:latin typeface="+mn-lt"/>
              <a:cs typeface="Courier New" panose="02070309020205020404" pitchFamily="49" charset="0"/>
            </a:endParaRPr>
          </a:p>
        </p:txBody>
      </p:sp>
      <p:sp>
        <p:nvSpPr>
          <p:cNvPr id="7" name="Rectángulo 6">
            <a:extLst>
              <a:ext uri="{FF2B5EF4-FFF2-40B4-BE49-F238E27FC236}">
                <a16:creationId xmlns:a16="http://schemas.microsoft.com/office/drawing/2014/main" id="{4BF72A6C-C2E1-024E-BEF6-D23BAB251F02}"/>
              </a:ext>
            </a:extLst>
          </p:cNvPr>
          <p:cNvSpPr/>
          <p:nvPr/>
        </p:nvSpPr>
        <p:spPr>
          <a:xfrm>
            <a:off x="1039594" y="883964"/>
            <a:ext cx="6950040" cy="461665"/>
          </a:xfrm>
          <a:prstGeom prst="rect">
            <a:avLst/>
          </a:prstGeom>
        </p:spPr>
        <p:txBody>
          <a:bodyPr wrap="none">
            <a:spAutoFit/>
          </a:bodyPr>
          <a:lstStyle/>
          <a:p>
            <a:pPr algn="ctr"/>
            <a:r>
              <a:rPr lang="es-CL" sz="2400" b="1" dirty="0"/>
              <a:t>Variación del tamaño: ¿Qué factores lo determinan?</a:t>
            </a:r>
          </a:p>
        </p:txBody>
      </p:sp>
      <p:pic>
        <p:nvPicPr>
          <p:cNvPr id="2" name="Imagen 1"/>
          <p:cNvPicPr>
            <a:picLocks noChangeAspect="1"/>
          </p:cNvPicPr>
          <p:nvPr/>
        </p:nvPicPr>
        <p:blipFill>
          <a:blip r:embed="rId2"/>
          <a:stretch>
            <a:fillRect/>
          </a:stretch>
        </p:blipFill>
        <p:spPr>
          <a:xfrm>
            <a:off x="1806822" y="1614036"/>
            <a:ext cx="5371962" cy="4476635"/>
          </a:xfrm>
          <a:prstGeom prst="rect">
            <a:avLst/>
          </a:prstGeom>
        </p:spPr>
      </p:pic>
    </p:spTree>
    <p:extLst>
      <p:ext uri="{BB962C8B-B14F-4D97-AF65-F5344CB8AC3E}">
        <p14:creationId xmlns:p14="http://schemas.microsoft.com/office/powerpoint/2010/main" val="2238970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107020" y="525340"/>
            <a:ext cx="8509819" cy="535531"/>
          </a:xfrm>
          <a:prstGeom prst="rect">
            <a:avLst/>
          </a:prstGeom>
        </p:spPr>
        <p:txBody>
          <a:bodyPr wrap="square">
            <a:spAutoFit/>
          </a:bodyPr>
          <a:lstStyle/>
          <a:p>
            <a:pPr indent="0" algn="ctr">
              <a:buNone/>
            </a:pPr>
            <a:r>
              <a:rPr lang="es-ES_tradnl" sz="3200" b="1" dirty="0">
                <a:solidFill>
                  <a:srgbClr val="0000FF"/>
                </a:solidFill>
                <a:latin typeface="+mn-lt"/>
                <a:cs typeface="Courier New" panose="02070309020205020404" pitchFamily="49" charset="0"/>
              </a:rPr>
              <a:t>El problema de las variables omitidas</a:t>
            </a:r>
            <a:endParaRPr lang="en-US" sz="3200" b="1" dirty="0">
              <a:solidFill>
                <a:srgbClr val="0000FF"/>
              </a:solidFill>
              <a:latin typeface="+mn-lt"/>
              <a:cs typeface="Courier New" panose="02070309020205020404" pitchFamily="49" charset="0"/>
            </a:endParaRPr>
          </a:p>
        </p:txBody>
      </p:sp>
      <mc:AlternateContent xmlns:mc="http://schemas.openxmlformats.org/markup-compatibility/2006" xmlns:a14="http://schemas.microsoft.com/office/drawing/2010/main">
        <mc:Choice Requires="a14">
          <p:sp>
            <p:nvSpPr>
              <p:cNvPr id="3" name="Rectángulo 2">
                <a:extLst>
                  <a:ext uri="{FF2B5EF4-FFF2-40B4-BE49-F238E27FC236}">
                    <a16:creationId xmlns:a16="http://schemas.microsoft.com/office/drawing/2014/main" id="{826F56A3-80F8-C240-BD30-0E6217F23EB7}"/>
                  </a:ext>
                </a:extLst>
              </p:cNvPr>
              <p:cNvSpPr/>
              <p:nvPr/>
            </p:nvSpPr>
            <p:spPr>
              <a:xfrm>
                <a:off x="1296404" y="1915799"/>
                <a:ext cx="3563796" cy="584775"/>
              </a:xfrm>
              <a:prstGeom prst="rect">
                <a:avLst/>
              </a:prstGeom>
            </p:spPr>
            <p:txBody>
              <a:bodyPr wrap="none">
                <a:spAutoFit/>
              </a:bodyPr>
              <a:lstStyle/>
              <a:p>
                <a:pPr algn="ctr"/>
                <a14:m>
                  <m:oMath xmlns:m="http://schemas.openxmlformats.org/officeDocument/2006/math">
                    <m:r>
                      <a:rPr lang="es-ES" sz="3200" b="1" i="1" dirty="0">
                        <a:latin typeface="Cambria Math" panose="02040503050406030204" pitchFamily="18" charset="0"/>
                        <a:cs typeface="Calibri" panose="020F0502020204030204" pitchFamily="34" charset="0"/>
                      </a:rPr>
                      <m:t>𝒀</m:t>
                    </m:r>
                    <m:r>
                      <a:rPr lang="es-ES" sz="3200" b="1" i="1" baseline="-25000" dirty="0" err="1">
                        <a:latin typeface="Cambria Math" panose="02040503050406030204" pitchFamily="18" charset="0"/>
                        <a:cs typeface="Calibri" panose="020F0502020204030204" pitchFamily="34" charset="0"/>
                      </a:rPr>
                      <m:t>𝒊</m:t>
                    </m:r>
                  </m:oMath>
                </a14:m>
                <a:r>
                  <a:rPr lang="es-ES" sz="3200" b="1" dirty="0">
                    <a:latin typeface="Calibri" panose="020F0502020204030204" pitchFamily="34" charset="0"/>
                    <a:cs typeface="Calibri" panose="020F0502020204030204" pitchFamily="34" charset="0"/>
                  </a:rPr>
                  <a:t> = </a:t>
                </a:r>
                <a:r>
                  <a:rPr lang="es-ES" sz="3200" b="1" i="1" dirty="0">
                    <a:latin typeface="Calibri" panose="020F0502020204030204" pitchFamily="34" charset="0"/>
                    <a:ea typeface="Symbol" charset="2"/>
                    <a:cs typeface="Calibri" panose="020F0502020204030204" pitchFamily="34" charset="0"/>
                    <a:sym typeface="Symbol" panose="05050102010706020507" pitchFamily="18" charset="2"/>
                  </a:rPr>
                  <a:t> </a:t>
                </a:r>
                <a:r>
                  <a:rPr lang="es-ES" sz="3200" b="1" i="1" baseline="-25000" dirty="0">
                    <a:latin typeface="Calibri" panose="020F0502020204030204" pitchFamily="34" charset="0"/>
                    <a:ea typeface="Symbol" charset="2"/>
                    <a:cs typeface="Calibri" panose="020F0502020204030204" pitchFamily="34" charset="0"/>
                  </a:rPr>
                  <a:t>0 </a:t>
                </a:r>
                <a:r>
                  <a:rPr lang="es-ES" sz="3200" b="1" dirty="0">
                    <a:latin typeface="Calibri" panose="020F0502020204030204" pitchFamily="34" charset="0"/>
                    <a:cs typeface="Calibri" panose="020F0502020204030204" pitchFamily="34" charset="0"/>
                  </a:rPr>
                  <a:t>+ </a:t>
                </a:r>
                <a:r>
                  <a:rPr lang="es-ES" sz="3200" b="1" i="1" dirty="0">
                    <a:latin typeface="Calibri" panose="020F0502020204030204" pitchFamily="34" charset="0"/>
                    <a:ea typeface="Symbol" charset="2"/>
                    <a:cs typeface="Calibri" panose="020F0502020204030204" pitchFamily="34" charset="0"/>
                    <a:sym typeface="Symbol" panose="05050102010706020507" pitchFamily="18" charset="2"/>
                  </a:rPr>
                  <a:t> </a:t>
                </a:r>
                <a14:m>
                  <m:oMath xmlns:m="http://schemas.openxmlformats.org/officeDocument/2006/math">
                    <m:r>
                      <a:rPr lang="es-ES" sz="3200" b="1" i="1" baseline="-25000" dirty="0">
                        <a:latin typeface="Cambria Math" panose="02040503050406030204" pitchFamily="18" charset="0"/>
                        <a:ea typeface="Symbol" charset="2"/>
                        <a:cs typeface="Calibri" panose="020F0502020204030204" pitchFamily="34" charset="0"/>
                      </a:rPr>
                      <m:t>𝟏</m:t>
                    </m:r>
                    <m:r>
                      <a:rPr lang="es-ES" sz="3200" b="1" i="1" dirty="0">
                        <a:latin typeface="Cambria Math" panose="02040503050406030204" pitchFamily="18" charset="0"/>
                        <a:cs typeface="Calibri" panose="020F0502020204030204" pitchFamily="34" charset="0"/>
                      </a:rPr>
                      <m:t>𝑿</m:t>
                    </m:r>
                    <m:r>
                      <a:rPr lang="es-ES" sz="3200" b="1" i="1" baseline="-25000" dirty="0">
                        <a:latin typeface="Cambria Math" panose="02040503050406030204" pitchFamily="18" charset="0"/>
                        <a:cs typeface="Calibri" panose="020F0502020204030204" pitchFamily="34" charset="0"/>
                      </a:rPr>
                      <m:t>𝒊</m:t>
                    </m:r>
                    <m:r>
                      <a:rPr lang="es-ES" sz="3200" b="1" i="1" baseline="-25000" dirty="0">
                        <a:latin typeface="Cambria Math" panose="02040503050406030204" pitchFamily="18" charset="0"/>
                        <a:cs typeface="Calibri" panose="020F0502020204030204" pitchFamily="34" charset="0"/>
                      </a:rPr>
                      <m:t> </m:t>
                    </m:r>
                    <m:r>
                      <a:rPr lang="es-ES" sz="3200" b="1" i="1" baseline="-25000" dirty="0">
                        <a:latin typeface="Cambria Math" panose="02040503050406030204" pitchFamily="18" charset="0"/>
                        <a:cs typeface="Calibri" panose="020F0502020204030204" pitchFamily="34" charset="0"/>
                      </a:rPr>
                      <m:t>𝟏</m:t>
                    </m:r>
                    <m:r>
                      <a:rPr lang="es-ES" sz="3200" b="1" i="1" dirty="0" smtClean="0">
                        <a:latin typeface="Cambria Math" panose="02040503050406030204" pitchFamily="18" charset="0"/>
                        <a:cs typeface="Calibri" panose="020F0502020204030204" pitchFamily="34" charset="0"/>
                      </a:rPr>
                      <m:t> </m:t>
                    </m:r>
                  </m:oMath>
                </a14:m>
                <a:r>
                  <a:rPr lang="es-ES" sz="3200" b="1" dirty="0">
                    <a:latin typeface="Calibri" panose="020F0502020204030204" pitchFamily="34" charset="0"/>
                    <a:cs typeface="Calibri" panose="020F0502020204030204" pitchFamily="34" charset="0"/>
                  </a:rPr>
                  <a:t>+ </a:t>
                </a:r>
                <a14:m>
                  <m:oMath xmlns:m="http://schemas.openxmlformats.org/officeDocument/2006/math">
                    <m:r>
                      <a:rPr lang="es-ES" sz="3200" b="1" i="1" dirty="0">
                        <a:latin typeface="Cambria Math" panose="02040503050406030204" pitchFamily="18" charset="0"/>
                        <a:cs typeface="Calibri" panose="020F0502020204030204" pitchFamily="34" charset="0"/>
                      </a:rPr>
                      <m:t>𝒆</m:t>
                    </m:r>
                    <m:r>
                      <a:rPr lang="es-ES" sz="3200" b="1" i="1" baseline="-25000" dirty="0" err="1">
                        <a:latin typeface="Cambria Math" panose="02040503050406030204" pitchFamily="18" charset="0"/>
                        <a:cs typeface="Calibri" panose="020F0502020204030204" pitchFamily="34" charset="0"/>
                      </a:rPr>
                      <m:t>𝒊</m:t>
                    </m:r>
                  </m:oMath>
                </a14:m>
                <a:endParaRPr lang="es-ES" sz="3200" b="1" i="1" dirty="0">
                  <a:latin typeface="Calibri" panose="020F0502020204030204" pitchFamily="34" charset="0"/>
                  <a:cs typeface="Calibri" panose="020F0502020204030204" pitchFamily="34" charset="0"/>
                </a:endParaRPr>
              </a:p>
            </p:txBody>
          </p:sp>
        </mc:Choice>
        <mc:Fallback xmlns="">
          <p:sp>
            <p:nvSpPr>
              <p:cNvPr id="3" name="Rectángulo 2">
                <a:extLst>
                  <a:ext uri="{FF2B5EF4-FFF2-40B4-BE49-F238E27FC236}">
                    <a16:creationId xmlns:a16="http://schemas.microsoft.com/office/drawing/2014/main" xmlns:a14="http://schemas.microsoft.com/office/drawing/2010/main" xmlns="" id="{826F56A3-80F8-C240-BD30-0E6217F23EB7}"/>
                  </a:ext>
                </a:extLst>
              </p:cNvPr>
              <p:cNvSpPr>
                <a:spLocks noRot="1" noChangeAspect="1" noMove="1" noResize="1" noEditPoints="1" noAdjustHandles="1" noChangeArrowheads="1" noChangeShapeType="1" noTextEdit="1"/>
              </p:cNvSpPr>
              <p:nvPr/>
            </p:nvSpPr>
            <p:spPr>
              <a:xfrm>
                <a:off x="1296404" y="1915799"/>
                <a:ext cx="3563796" cy="584775"/>
              </a:xfrm>
              <a:prstGeom prst="rect">
                <a:avLst/>
              </a:prstGeom>
              <a:blipFill rotWithShape="1">
                <a:blip r:embed="rId2"/>
                <a:stretch>
                  <a:fillRect b="-11340"/>
                </a:stretch>
              </a:blipFill>
            </p:spPr>
            <p:txBody>
              <a:bodyPr/>
              <a:lstStyle/>
              <a:p>
                <a:r>
                  <a:rPr lang="es-ES">
                    <a:noFill/>
                  </a:rPr>
                  <a:t> </a:t>
                </a:r>
              </a:p>
            </p:txBody>
          </p:sp>
        </mc:Fallback>
      </mc:AlternateContent>
      <mc:AlternateContent xmlns:mc="http://schemas.openxmlformats.org/markup-compatibility/2006" xmlns:a14="http://schemas.microsoft.com/office/drawing/2010/main">
        <mc:Choice Requires="a14">
          <p:sp>
            <p:nvSpPr>
              <p:cNvPr id="6" name="Rectángulo 5">
                <a:extLst>
                  <a:ext uri="{FF2B5EF4-FFF2-40B4-BE49-F238E27FC236}">
                    <a16:creationId xmlns:a16="http://schemas.microsoft.com/office/drawing/2014/main" id="{D7D1763D-2D61-6440-A8DC-94B361391F3E}"/>
                  </a:ext>
                </a:extLst>
              </p:cNvPr>
              <p:cNvSpPr/>
              <p:nvPr/>
            </p:nvSpPr>
            <p:spPr>
              <a:xfrm>
                <a:off x="896967" y="3100739"/>
                <a:ext cx="5109091" cy="584775"/>
              </a:xfrm>
              <a:prstGeom prst="rect">
                <a:avLst/>
              </a:prstGeom>
            </p:spPr>
            <p:txBody>
              <a:bodyPr wrap="none">
                <a:spAutoFit/>
              </a:bodyPr>
              <a:lstStyle/>
              <a:p>
                <a:pPr algn="ctr"/>
                <a14:m>
                  <m:oMath xmlns:m="http://schemas.openxmlformats.org/officeDocument/2006/math">
                    <m:r>
                      <a:rPr lang="es-ES" sz="3200" b="1" i="1" dirty="0">
                        <a:latin typeface="Cambria Math" panose="02040503050406030204" pitchFamily="18" charset="0"/>
                        <a:cs typeface="Calibri" panose="020F0502020204030204" pitchFamily="34" charset="0"/>
                      </a:rPr>
                      <m:t>𝒀</m:t>
                    </m:r>
                    <m:r>
                      <a:rPr lang="es-ES" sz="3200" b="1" i="1" baseline="-25000" dirty="0" err="1">
                        <a:latin typeface="Cambria Math" panose="02040503050406030204" pitchFamily="18" charset="0"/>
                        <a:cs typeface="Calibri" panose="020F0502020204030204" pitchFamily="34" charset="0"/>
                      </a:rPr>
                      <m:t>𝒊</m:t>
                    </m:r>
                  </m:oMath>
                </a14:m>
                <a:r>
                  <a:rPr lang="es-ES" sz="3200" b="1" dirty="0">
                    <a:latin typeface="Calibri" panose="020F0502020204030204" pitchFamily="34" charset="0"/>
                    <a:cs typeface="Calibri" panose="020F0502020204030204" pitchFamily="34" charset="0"/>
                  </a:rPr>
                  <a:t> = </a:t>
                </a:r>
                <a:r>
                  <a:rPr lang="es-ES" sz="3200" b="1" i="1" dirty="0">
                    <a:latin typeface="Calibri" panose="020F0502020204030204" pitchFamily="34" charset="0"/>
                    <a:ea typeface="Symbol" charset="2"/>
                    <a:cs typeface="Calibri" panose="020F0502020204030204" pitchFamily="34" charset="0"/>
                    <a:sym typeface="Symbol" panose="05050102010706020507" pitchFamily="18" charset="2"/>
                  </a:rPr>
                  <a:t> </a:t>
                </a:r>
                <a:r>
                  <a:rPr lang="es-ES" sz="3200" b="1" i="1" baseline="-25000" dirty="0">
                    <a:latin typeface="Calibri" panose="020F0502020204030204" pitchFamily="34" charset="0"/>
                    <a:ea typeface="Symbol" charset="2"/>
                    <a:cs typeface="Calibri" panose="020F0502020204030204" pitchFamily="34" charset="0"/>
                  </a:rPr>
                  <a:t>0 </a:t>
                </a:r>
                <a:r>
                  <a:rPr lang="es-ES" sz="3200" b="1" dirty="0">
                    <a:latin typeface="Calibri" panose="020F0502020204030204" pitchFamily="34" charset="0"/>
                    <a:cs typeface="Calibri" panose="020F0502020204030204" pitchFamily="34" charset="0"/>
                  </a:rPr>
                  <a:t>+ </a:t>
                </a:r>
                <a:r>
                  <a:rPr lang="es-ES" sz="3200" b="1" i="1" dirty="0">
                    <a:latin typeface="Calibri" panose="020F0502020204030204" pitchFamily="34" charset="0"/>
                    <a:ea typeface="Symbol" charset="2"/>
                    <a:cs typeface="Calibri" panose="020F0502020204030204" pitchFamily="34" charset="0"/>
                    <a:sym typeface="Symbol" panose="05050102010706020507" pitchFamily="18" charset="2"/>
                  </a:rPr>
                  <a:t> </a:t>
                </a:r>
                <a14:m>
                  <m:oMath xmlns:m="http://schemas.openxmlformats.org/officeDocument/2006/math">
                    <m:r>
                      <a:rPr lang="es-ES" sz="3200" b="1" i="1" baseline="-25000" dirty="0">
                        <a:latin typeface="Cambria Math" panose="02040503050406030204" pitchFamily="18" charset="0"/>
                        <a:ea typeface="Symbol" charset="2"/>
                        <a:cs typeface="Calibri" panose="020F0502020204030204" pitchFamily="34" charset="0"/>
                      </a:rPr>
                      <m:t>𝟏</m:t>
                    </m:r>
                    <m:r>
                      <a:rPr lang="es-ES" sz="3200" b="1" i="1" dirty="0">
                        <a:latin typeface="Cambria Math" panose="02040503050406030204" pitchFamily="18" charset="0"/>
                        <a:cs typeface="Calibri" panose="020F0502020204030204" pitchFamily="34" charset="0"/>
                      </a:rPr>
                      <m:t>𝑿</m:t>
                    </m:r>
                    <m:r>
                      <a:rPr lang="es-ES" sz="3200" b="1" i="1" baseline="-25000" dirty="0">
                        <a:latin typeface="Cambria Math" panose="02040503050406030204" pitchFamily="18" charset="0"/>
                        <a:cs typeface="Calibri" panose="020F0502020204030204" pitchFamily="34" charset="0"/>
                      </a:rPr>
                      <m:t>𝒊</m:t>
                    </m:r>
                    <m:r>
                      <a:rPr lang="es-ES" sz="3200" b="1" i="1" baseline="-25000" dirty="0">
                        <a:latin typeface="Cambria Math" panose="02040503050406030204" pitchFamily="18" charset="0"/>
                        <a:cs typeface="Calibri" panose="020F0502020204030204" pitchFamily="34" charset="0"/>
                      </a:rPr>
                      <m:t> </m:t>
                    </m:r>
                    <m:r>
                      <a:rPr lang="es-ES" sz="3200" b="1" i="1" baseline="-25000" dirty="0">
                        <a:latin typeface="Cambria Math" panose="02040503050406030204" pitchFamily="18" charset="0"/>
                        <a:cs typeface="Calibri" panose="020F0502020204030204" pitchFamily="34" charset="0"/>
                      </a:rPr>
                      <m:t>𝟏</m:t>
                    </m:r>
                    <m:r>
                      <a:rPr lang="es-ES" sz="3200" b="1" i="1" dirty="0">
                        <a:latin typeface="Cambria Math" panose="02040503050406030204" pitchFamily="18" charset="0"/>
                        <a:cs typeface="Calibri" panose="020F0502020204030204" pitchFamily="34" charset="0"/>
                      </a:rPr>
                      <m:t> </m:t>
                    </m:r>
                  </m:oMath>
                </a14:m>
                <a:r>
                  <a:rPr lang="es-ES" sz="3200" b="1" dirty="0">
                    <a:latin typeface="Calibri" panose="020F0502020204030204" pitchFamily="34" charset="0"/>
                    <a:cs typeface="Calibri" panose="020F0502020204030204" pitchFamily="34" charset="0"/>
                  </a:rPr>
                  <a:t>+</a:t>
                </a:r>
                <a:r>
                  <a:rPr lang="es-ES" sz="3200" b="1" i="1" dirty="0">
                    <a:latin typeface="Calibri" panose="020F0502020204030204" pitchFamily="34" charset="0"/>
                    <a:ea typeface="Symbol" charset="2"/>
                    <a:cs typeface="Calibri" panose="020F0502020204030204" pitchFamily="34" charset="0"/>
                  </a:rPr>
                  <a:t> </a:t>
                </a:r>
                <a:r>
                  <a:rPr lang="es-ES" sz="3200" b="1" i="1" dirty="0">
                    <a:latin typeface="Calibri" panose="020F0502020204030204" pitchFamily="34" charset="0"/>
                    <a:ea typeface="Symbol" charset="2"/>
                    <a:cs typeface="Calibri" panose="020F0502020204030204" pitchFamily="34" charset="0"/>
                    <a:sym typeface="Symbol" panose="05050102010706020507" pitchFamily="18" charset="2"/>
                  </a:rPr>
                  <a:t> </a:t>
                </a:r>
                <a14:m>
                  <m:oMath xmlns:m="http://schemas.openxmlformats.org/officeDocument/2006/math">
                    <m:r>
                      <a:rPr lang="es-ES" sz="3200" b="1" i="1" baseline="-25000" dirty="0">
                        <a:latin typeface="Cambria Math" panose="02040503050406030204" pitchFamily="18" charset="0"/>
                        <a:ea typeface="Symbol" charset="2"/>
                        <a:cs typeface="Calibri" panose="020F0502020204030204" pitchFamily="34" charset="0"/>
                      </a:rPr>
                      <m:t>𝟐</m:t>
                    </m:r>
                    <m:r>
                      <a:rPr lang="es-ES" sz="3200" b="1" i="1" dirty="0">
                        <a:latin typeface="Cambria Math" panose="02040503050406030204" pitchFamily="18" charset="0"/>
                        <a:cs typeface="Calibri" panose="020F0502020204030204" pitchFamily="34" charset="0"/>
                      </a:rPr>
                      <m:t>𝑿</m:t>
                    </m:r>
                    <m:r>
                      <a:rPr lang="es-ES" sz="3200" b="1" i="1" baseline="-25000" dirty="0">
                        <a:latin typeface="Cambria Math" panose="02040503050406030204" pitchFamily="18" charset="0"/>
                        <a:cs typeface="Calibri" panose="020F0502020204030204" pitchFamily="34" charset="0"/>
                      </a:rPr>
                      <m:t>𝒊</m:t>
                    </m:r>
                    <m:r>
                      <a:rPr lang="es-ES" sz="3200" b="1" i="1" baseline="-25000" dirty="0">
                        <a:latin typeface="Cambria Math" panose="02040503050406030204" pitchFamily="18" charset="0"/>
                        <a:cs typeface="Calibri" panose="020F0502020204030204" pitchFamily="34" charset="0"/>
                      </a:rPr>
                      <m:t> </m:t>
                    </m:r>
                    <m:r>
                      <a:rPr lang="es-ES" sz="3200" b="1" i="1" baseline="-25000" dirty="0">
                        <a:latin typeface="Cambria Math" panose="02040503050406030204" pitchFamily="18" charset="0"/>
                        <a:cs typeface="Calibri" panose="020F0502020204030204" pitchFamily="34" charset="0"/>
                      </a:rPr>
                      <m:t>𝟐</m:t>
                    </m:r>
                  </m:oMath>
                </a14:m>
                <a:r>
                  <a:rPr lang="es-ES" sz="3200" b="1" dirty="0">
                    <a:latin typeface="Calibri" panose="020F0502020204030204" pitchFamily="34" charset="0"/>
                    <a:cs typeface="Calibri" panose="020F0502020204030204" pitchFamily="34" charset="0"/>
                  </a:rPr>
                  <a:t> + </a:t>
                </a:r>
                <a14:m>
                  <m:oMath xmlns:m="http://schemas.openxmlformats.org/officeDocument/2006/math">
                    <m:r>
                      <a:rPr lang="es-ES" sz="3200" b="1" i="1" dirty="0">
                        <a:latin typeface="Cambria Math" panose="02040503050406030204" pitchFamily="18" charset="0"/>
                        <a:cs typeface="Calibri" panose="020F0502020204030204" pitchFamily="34" charset="0"/>
                      </a:rPr>
                      <m:t>𝒆</m:t>
                    </m:r>
                    <m:r>
                      <a:rPr lang="es-ES" sz="3200" b="1" i="1" baseline="-25000" dirty="0" err="1">
                        <a:latin typeface="Cambria Math" panose="02040503050406030204" pitchFamily="18" charset="0"/>
                        <a:cs typeface="Calibri" panose="020F0502020204030204" pitchFamily="34" charset="0"/>
                      </a:rPr>
                      <m:t>𝒊</m:t>
                    </m:r>
                  </m:oMath>
                </a14:m>
                <a:r>
                  <a:rPr lang="es-ES" sz="3200" b="1" baseline="-25000" dirty="0">
                    <a:latin typeface="Calibri" panose="020F0502020204030204" pitchFamily="34" charset="0"/>
                    <a:cs typeface="Calibri" panose="020F0502020204030204" pitchFamily="34" charset="0"/>
                  </a:rPr>
                  <a:t> </a:t>
                </a:r>
                <a:endParaRPr lang="es-ES" sz="3200" b="1" i="1" dirty="0">
                  <a:latin typeface="Calibri" panose="020F0502020204030204" pitchFamily="34" charset="0"/>
                  <a:cs typeface="Calibri" panose="020F0502020204030204" pitchFamily="34" charset="0"/>
                </a:endParaRPr>
              </a:p>
            </p:txBody>
          </p:sp>
        </mc:Choice>
        <mc:Fallback xmlns="">
          <p:sp>
            <p:nvSpPr>
              <p:cNvPr id="6" name="Rectángulo 5">
                <a:extLst>
                  <a:ext uri="{FF2B5EF4-FFF2-40B4-BE49-F238E27FC236}">
                    <a16:creationId xmlns:a16="http://schemas.microsoft.com/office/drawing/2014/main" id="{D7D1763D-2D61-6440-A8DC-94B361391F3E}"/>
                  </a:ext>
                </a:extLst>
              </p:cNvPr>
              <p:cNvSpPr>
                <a:spLocks noRot="1" noChangeAspect="1" noMove="1" noResize="1" noEditPoints="1" noAdjustHandles="1" noChangeArrowheads="1" noChangeShapeType="1" noTextEdit="1"/>
              </p:cNvSpPr>
              <p:nvPr/>
            </p:nvSpPr>
            <p:spPr>
              <a:xfrm>
                <a:off x="896967" y="3100739"/>
                <a:ext cx="5109091" cy="584775"/>
              </a:xfrm>
              <a:prstGeom prst="rect">
                <a:avLst/>
              </a:prstGeom>
              <a:blipFill>
                <a:blip r:embed="rId3"/>
                <a:stretch>
                  <a:fillRect t="-15625" b="-34375"/>
                </a:stretch>
              </a:blipFill>
            </p:spPr>
            <p:txBody>
              <a:bodyPr/>
              <a:lstStyle/>
              <a:p>
                <a:r>
                  <a:rPr lang="es-ES">
                    <a:noFill/>
                  </a:rPr>
                  <a:t> </a:t>
                </a:r>
              </a:p>
            </p:txBody>
          </p:sp>
        </mc:Fallback>
      </mc:AlternateContent>
      <mc:AlternateContent xmlns:mc="http://schemas.openxmlformats.org/markup-compatibility/2006">
        <mc:Choice xmlns:a14="http://schemas.microsoft.com/office/drawing/2010/main" Requires="a14">
          <p:sp>
            <p:nvSpPr>
              <p:cNvPr id="7" name="Rectángulo 6">
                <a:extLst>
                  <a:ext uri="{FF2B5EF4-FFF2-40B4-BE49-F238E27FC236}">
                    <a16:creationId xmlns:a16="http://schemas.microsoft.com/office/drawing/2014/main" id="{C57D1679-D0CD-F847-A633-5E6061C97027}"/>
                  </a:ext>
                </a:extLst>
              </p:cNvPr>
              <p:cNvSpPr/>
              <p:nvPr/>
            </p:nvSpPr>
            <p:spPr>
              <a:xfrm>
                <a:off x="6458263" y="3115343"/>
                <a:ext cx="2513350" cy="461665"/>
              </a:xfrm>
              <a:prstGeom prst="rect">
                <a:avLst/>
              </a:prstGeom>
            </p:spPr>
            <p:txBody>
              <a:bodyPr wrap="square">
                <a:spAutoFit/>
              </a:bodyPr>
              <a:lstStyle/>
              <a:p>
                <a:pPr algn="ctr"/>
                <a14:m>
                  <m:oMath xmlns:m="http://schemas.openxmlformats.org/officeDocument/2006/math">
                    <m:r>
                      <a:rPr lang="es-ES" sz="2400" b="1" i="1" dirty="0" smtClean="0">
                        <a:solidFill>
                          <a:srgbClr val="080808"/>
                        </a:solidFill>
                        <a:latin typeface="Cambria Math" panose="02040503050406030204" pitchFamily="18" charset="0"/>
                        <a:ea typeface="Symbol" charset="2"/>
                        <a:cs typeface="Calibri" panose="020F0502020204030204" pitchFamily="34" charset="0"/>
                      </a:rPr>
                      <m:t>𝑿</m:t>
                    </m:r>
                    <m:r>
                      <a:rPr lang="es-ES" sz="2400" b="1" i="1" baseline="-25000" dirty="0">
                        <a:solidFill>
                          <a:srgbClr val="080808"/>
                        </a:solidFill>
                        <a:latin typeface="Cambria Math" panose="02040503050406030204" pitchFamily="18" charset="0"/>
                        <a:ea typeface="Symbol" charset="2"/>
                        <a:cs typeface="Calibri" panose="020F0502020204030204" pitchFamily="34" charset="0"/>
                      </a:rPr>
                      <m:t>𝟐</m:t>
                    </m:r>
                  </m:oMath>
                </a14:m>
                <a:r>
                  <a:rPr lang="es-ES" sz="2400" b="1" i="1" dirty="0">
                    <a:solidFill>
                      <a:srgbClr val="00B050"/>
                    </a:solidFill>
                    <a:latin typeface="Calibri" panose="020F0502020204030204" pitchFamily="34" charset="0"/>
                    <a:ea typeface="Symbol" charset="2"/>
                    <a:cs typeface="Calibri" panose="020F0502020204030204" pitchFamily="34" charset="0"/>
                  </a:rPr>
                  <a:t> = Genotipo</a:t>
                </a:r>
              </a:p>
            </p:txBody>
          </p:sp>
        </mc:Choice>
        <mc:Fallback>
          <p:sp>
            <p:nvSpPr>
              <p:cNvPr id="7" name="Rectángulo 6">
                <a:extLst>
                  <a:ext uri="{FF2B5EF4-FFF2-40B4-BE49-F238E27FC236}">
                    <a16:creationId xmlns:a16="http://schemas.microsoft.com/office/drawing/2014/main" id="{C57D1679-D0CD-F847-A633-5E6061C97027}"/>
                  </a:ext>
                </a:extLst>
              </p:cNvPr>
              <p:cNvSpPr>
                <a:spLocks noRot="1" noChangeAspect="1" noMove="1" noResize="1" noEditPoints="1" noAdjustHandles="1" noChangeArrowheads="1" noChangeShapeType="1" noTextEdit="1"/>
              </p:cNvSpPr>
              <p:nvPr/>
            </p:nvSpPr>
            <p:spPr>
              <a:xfrm>
                <a:off x="6458263" y="3115343"/>
                <a:ext cx="2513350" cy="461665"/>
              </a:xfrm>
              <a:prstGeom prst="rect">
                <a:avLst/>
              </a:prstGeom>
              <a:blipFill>
                <a:blip r:embed="rId4"/>
                <a:stretch>
                  <a:fillRect t="-5263" b="-26316"/>
                </a:stretch>
              </a:blipFill>
            </p:spPr>
            <p:txBody>
              <a:bodyPr/>
              <a:lstStyle/>
              <a:p>
                <a:r>
                  <a:rPr lang="es-CL">
                    <a:noFill/>
                  </a:rPr>
                  <a:t> </a:t>
                </a:r>
              </a:p>
            </p:txBody>
          </p:sp>
        </mc:Fallback>
      </mc:AlternateContent>
      <mc:AlternateContent xmlns:mc="http://schemas.openxmlformats.org/markup-compatibility/2006" xmlns:a14="http://schemas.microsoft.com/office/drawing/2010/main">
        <mc:Choice Requires="a14">
          <p:sp>
            <p:nvSpPr>
              <p:cNvPr id="8" name="Rectángulo 7">
                <a:extLst>
                  <a:ext uri="{FF2B5EF4-FFF2-40B4-BE49-F238E27FC236}">
                    <a16:creationId xmlns:a16="http://schemas.microsoft.com/office/drawing/2014/main" id="{84AB4E4B-68C8-584A-9757-BC4AD8ED1ED8}"/>
                  </a:ext>
                </a:extLst>
              </p:cNvPr>
              <p:cNvSpPr/>
              <p:nvPr/>
            </p:nvSpPr>
            <p:spPr>
              <a:xfrm>
                <a:off x="253506" y="4375141"/>
                <a:ext cx="6471643" cy="584775"/>
              </a:xfrm>
              <a:prstGeom prst="rect">
                <a:avLst/>
              </a:prstGeom>
            </p:spPr>
            <p:txBody>
              <a:bodyPr wrap="none">
                <a:spAutoFit/>
              </a:bodyPr>
              <a:lstStyle/>
              <a:p>
                <a:pPr algn="ctr"/>
                <a14:m>
                  <m:oMath xmlns:m="http://schemas.openxmlformats.org/officeDocument/2006/math">
                    <m:r>
                      <a:rPr lang="es-ES" sz="3200" b="1" i="1" dirty="0" smtClean="0">
                        <a:latin typeface="Cambria Math" panose="02040503050406030204" pitchFamily="18" charset="0"/>
                        <a:cs typeface="Calibri" panose="020F0502020204030204" pitchFamily="34" charset="0"/>
                      </a:rPr>
                      <m:t>𝒀</m:t>
                    </m:r>
                    <m:r>
                      <a:rPr lang="es-ES" sz="3200" b="1" i="1" baseline="-25000" dirty="0" err="1">
                        <a:latin typeface="Cambria Math" panose="02040503050406030204" pitchFamily="18" charset="0"/>
                        <a:cs typeface="Calibri" panose="020F0502020204030204" pitchFamily="34" charset="0"/>
                      </a:rPr>
                      <m:t>𝒊</m:t>
                    </m:r>
                  </m:oMath>
                </a14:m>
                <a:r>
                  <a:rPr lang="es-ES" sz="3200" b="1" dirty="0">
                    <a:latin typeface="Calibri" panose="020F0502020204030204" pitchFamily="34" charset="0"/>
                    <a:cs typeface="Calibri" panose="020F0502020204030204" pitchFamily="34" charset="0"/>
                  </a:rPr>
                  <a:t> = </a:t>
                </a:r>
                <a:r>
                  <a:rPr lang="es-ES" sz="3200" b="1" i="1" dirty="0">
                    <a:latin typeface="Calibri" panose="020F0502020204030204" pitchFamily="34" charset="0"/>
                    <a:ea typeface="Symbol" charset="2"/>
                    <a:cs typeface="Calibri" panose="020F0502020204030204" pitchFamily="34" charset="0"/>
                    <a:sym typeface="Symbol" panose="05050102010706020507" pitchFamily="18" charset="2"/>
                  </a:rPr>
                  <a:t> </a:t>
                </a:r>
                <a:r>
                  <a:rPr lang="es-ES" sz="3200" b="1" i="1" baseline="-25000" dirty="0">
                    <a:latin typeface="Calibri" panose="020F0502020204030204" pitchFamily="34" charset="0"/>
                    <a:ea typeface="Symbol" charset="2"/>
                    <a:cs typeface="Calibri" panose="020F0502020204030204" pitchFamily="34" charset="0"/>
                  </a:rPr>
                  <a:t>0 </a:t>
                </a:r>
                <a:r>
                  <a:rPr lang="es-ES" sz="3200" b="1" dirty="0">
                    <a:latin typeface="Calibri" panose="020F0502020204030204" pitchFamily="34" charset="0"/>
                    <a:cs typeface="Calibri" panose="020F0502020204030204" pitchFamily="34" charset="0"/>
                  </a:rPr>
                  <a:t>+ </a:t>
                </a:r>
                <a:r>
                  <a:rPr lang="es-ES" sz="3200" b="1" i="1" dirty="0">
                    <a:latin typeface="Calibri" panose="020F0502020204030204" pitchFamily="34" charset="0"/>
                    <a:ea typeface="Symbol" charset="2"/>
                    <a:cs typeface="Calibri" panose="020F0502020204030204" pitchFamily="34" charset="0"/>
                    <a:sym typeface="Symbol" panose="05050102010706020507" pitchFamily="18" charset="2"/>
                  </a:rPr>
                  <a:t> </a:t>
                </a:r>
                <a14:m>
                  <m:oMath xmlns:m="http://schemas.openxmlformats.org/officeDocument/2006/math">
                    <m:r>
                      <a:rPr lang="es-ES" sz="3200" b="1" i="1" baseline="-25000" dirty="0" smtClean="0">
                        <a:latin typeface="Cambria Math" panose="02040503050406030204" pitchFamily="18" charset="0"/>
                        <a:ea typeface="Symbol" charset="2"/>
                        <a:cs typeface="Calibri" panose="020F0502020204030204" pitchFamily="34" charset="0"/>
                      </a:rPr>
                      <m:t>𝟏</m:t>
                    </m:r>
                    <m:r>
                      <a:rPr lang="es-ES" sz="3200" b="1" i="1" dirty="0" smtClean="0">
                        <a:latin typeface="Cambria Math" panose="02040503050406030204" pitchFamily="18" charset="0"/>
                        <a:cs typeface="Calibri" panose="020F0502020204030204" pitchFamily="34" charset="0"/>
                      </a:rPr>
                      <m:t>𝑿</m:t>
                    </m:r>
                    <m:r>
                      <a:rPr lang="es-ES" sz="3200" b="1" i="1" baseline="-25000" dirty="0" smtClean="0">
                        <a:latin typeface="Cambria Math" panose="02040503050406030204" pitchFamily="18" charset="0"/>
                        <a:cs typeface="Calibri" panose="020F0502020204030204" pitchFamily="34" charset="0"/>
                      </a:rPr>
                      <m:t>𝒊</m:t>
                    </m:r>
                    <m:r>
                      <a:rPr lang="es-ES" sz="3200" b="1" i="1" baseline="-25000" dirty="0" smtClean="0">
                        <a:latin typeface="Cambria Math" panose="02040503050406030204" pitchFamily="18" charset="0"/>
                        <a:cs typeface="Calibri" panose="020F0502020204030204" pitchFamily="34" charset="0"/>
                      </a:rPr>
                      <m:t> </m:t>
                    </m:r>
                    <m:r>
                      <a:rPr lang="es-ES" sz="3200" b="1" i="1" baseline="-25000" dirty="0">
                        <a:latin typeface="Cambria Math" panose="02040503050406030204" pitchFamily="18" charset="0"/>
                        <a:cs typeface="Calibri" panose="020F0502020204030204" pitchFamily="34" charset="0"/>
                      </a:rPr>
                      <m:t>𝟏</m:t>
                    </m:r>
                    <m:r>
                      <a:rPr lang="es-ES" sz="3200" b="1" i="1" dirty="0">
                        <a:latin typeface="Cambria Math" panose="02040503050406030204" pitchFamily="18" charset="0"/>
                        <a:cs typeface="Calibri" panose="020F0502020204030204" pitchFamily="34" charset="0"/>
                      </a:rPr>
                      <m:t> </m:t>
                    </m:r>
                  </m:oMath>
                </a14:m>
                <a:r>
                  <a:rPr lang="es-ES" sz="3200" b="1" dirty="0">
                    <a:latin typeface="Calibri" panose="020F0502020204030204" pitchFamily="34" charset="0"/>
                    <a:cs typeface="Calibri" panose="020F0502020204030204" pitchFamily="34" charset="0"/>
                  </a:rPr>
                  <a:t>+</a:t>
                </a:r>
                <a:r>
                  <a:rPr lang="es-ES" sz="3200" b="1" i="1" dirty="0">
                    <a:latin typeface="Calibri" panose="020F0502020204030204" pitchFamily="34" charset="0"/>
                    <a:ea typeface="Symbol" charset="2"/>
                    <a:cs typeface="Calibri" panose="020F0502020204030204" pitchFamily="34" charset="0"/>
                  </a:rPr>
                  <a:t> </a:t>
                </a:r>
                <a:r>
                  <a:rPr lang="es-ES" sz="3200" b="1" i="1" dirty="0">
                    <a:latin typeface="Calibri" panose="020F0502020204030204" pitchFamily="34" charset="0"/>
                    <a:ea typeface="Symbol" charset="2"/>
                    <a:cs typeface="Calibri" panose="020F0502020204030204" pitchFamily="34" charset="0"/>
                    <a:sym typeface="Symbol" panose="05050102010706020507" pitchFamily="18" charset="2"/>
                  </a:rPr>
                  <a:t> </a:t>
                </a:r>
                <a14:m>
                  <m:oMath xmlns:m="http://schemas.openxmlformats.org/officeDocument/2006/math">
                    <m:r>
                      <a:rPr lang="es-ES" sz="3200" b="1" i="1" baseline="-25000" dirty="0" smtClean="0">
                        <a:latin typeface="Cambria Math" panose="02040503050406030204" pitchFamily="18" charset="0"/>
                        <a:ea typeface="Symbol" charset="2"/>
                        <a:cs typeface="Calibri" panose="020F0502020204030204" pitchFamily="34" charset="0"/>
                      </a:rPr>
                      <m:t>𝟐</m:t>
                    </m:r>
                    <m:r>
                      <a:rPr lang="es-ES" sz="3200" b="1" i="1" dirty="0" smtClean="0">
                        <a:latin typeface="Cambria Math" panose="02040503050406030204" pitchFamily="18" charset="0"/>
                        <a:cs typeface="Calibri" panose="020F0502020204030204" pitchFamily="34" charset="0"/>
                      </a:rPr>
                      <m:t>𝑿</m:t>
                    </m:r>
                    <m:r>
                      <a:rPr lang="es-ES" sz="3200" b="1" i="1" baseline="-25000" dirty="0" smtClean="0">
                        <a:latin typeface="Cambria Math" panose="02040503050406030204" pitchFamily="18" charset="0"/>
                        <a:cs typeface="Calibri" panose="020F0502020204030204" pitchFamily="34" charset="0"/>
                      </a:rPr>
                      <m:t>𝒊</m:t>
                    </m:r>
                    <m:r>
                      <a:rPr lang="es-ES" sz="3200" b="1" i="1" baseline="-25000" dirty="0" smtClean="0">
                        <a:latin typeface="Cambria Math" panose="02040503050406030204" pitchFamily="18" charset="0"/>
                        <a:cs typeface="Calibri" panose="020F0502020204030204" pitchFamily="34" charset="0"/>
                      </a:rPr>
                      <m:t> </m:t>
                    </m:r>
                    <m:r>
                      <a:rPr lang="es-ES" sz="3200" b="1" i="1" baseline="-25000" dirty="0">
                        <a:latin typeface="Cambria Math" panose="02040503050406030204" pitchFamily="18" charset="0"/>
                        <a:cs typeface="Calibri" panose="020F0502020204030204" pitchFamily="34" charset="0"/>
                      </a:rPr>
                      <m:t>𝟐</m:t>
                    </m:r>
                  </m:oMath>
                </a14:m>
                <a:r>
                  <a:rPr lang="es-ES" sz="3200" b="1" dirty="0">
                    <a:latin typeface="Calibri" panose="020F0502020204030204" pitchFamily="34" charset="0"/>
                    <a:cs typeface="Calibri" panose="020F0502020204030204" pitchFamily="34" charset="0"/>
                  </a:rPr>
                  <a:t> +</a:t>
                </a:r>
                <a:r>
                  <a:rPr lang="es-ES" sz="3200" b="1" i="1" dirty="0">
                    <a:latin typeface="Calibri" panose="020F0502020204030204" pitchFamily="34" charset="0"/>
                    <a:ea typeface="Symbol" charset="2"/>
                    <a:cs typeface="Calibri" panose="020F0502020204030204" pitchFamily="34" charset="0"/>
                  </a:rPr>
                  <a:t> </a:t>
                </a:r>
                <a:r>
                  <a:rPr lang="es-ES" sz="3200" b="1" i="1" dirty="0">
                    <a:latin typeface="Calibri" panose="020F0502020204030204" pitchFamily="34" charset="0"/>
                    <a:ea typeface="Symbol" charset="2"/>
                    <a:cs typeface="Calibri" panose="020F0502020204030204" pitchFamily="34" charset="0"/>
                    <a:sym typeface="Symbol" panose="05050102010706020507" pitchFamily="18" charset="2"/>
                  </a:rPr>
                  <a:t> </a:t>
                </a:r>
                <a14:m>
                  <m:oMath xmlns:m="http://schemas.openxmlformats.org/officeDocument/2006/math">
                    <m:r>
                      <a:rPr lang="es-ES" sz="3200" b="1" i="1" baseline="-25000" dirty="0" smtClean="0">
                        <a:latin typeface="Cambria Math" panose="02040503050406030204" pitchFamily="18" charset="0"/>
                        <a:ea typeface="Symbol" charset="2"/>
                        <a:cs typeface="Calibri" panose="020F0502020204030204" pitchFamily="34" charset="0"/>
                      </a:rPr>
                      <m:t>𝟑</m:t>
                    </m:r>
                    <m:r>
                      <a:rPr lang="es-ES" sz="3200" b="1" i="1" dirty="0" smtClean="0">
                        <a:latin typeface="Cambria Math" panose="02040503050406030204" pitchFamily="18" charset="0"/>
                        <a:cs typeface="Calibri" panose="020F0502020204030204" pitchFamily="34" charset="0"/>
                      </a:rPr>
                      <m:t>𝑿</m:t>
                    </m:r>
                    <m:r>
                      <a:rPr lang="es-ES" sz="3200" b="1" i="1" baseline="-25000" dirty="0" smtClean="0">
                        <a:latin typeface="Cambria Math" panose="02040503050406030204" pitchFamily="18" charset="0"/>
                        <a:cs typeface="Calibri" panose="020F0502020204030204" pitchFamily="34" charset="0"/>
                      </a:rPr>
                      <m:t>𝒊</m:t>
                    </m:r>
                    <m:r>
                      <a:rPr lang="es-ES" sz="3200" b="1" i="1" baseline="-25000" dirty="0" smtClean="0">
                        <a:latin typeface="Cambria Math" panose="02040503050406030204" pitchFamily="18" charset="0"/>
                        <a:cs typeface="Calibri" panose="020F0502020204030204" pitchFamily="34" charset="0"/>
                      </a:rPr>
                      <m:t> </m:t>
                    </m:r>
                    <m:r>
                      <a:rPr lang="es-ES" sz="3200" b="1" i="1" baseline="-25000" dirty="0" smtClean="0">
                        <a:latin typeface="Cambria Math" panose="02040503050406030204" pitchFamily="18" charset="0"/>
                        <a:cs typeface="Calibri" panose="020F0502020204030204" pitchFamily="34" charset="0"/>
                      </a:rPr>
                      <m:t>𝟑</m:t>
                    </m:r>
                  </m:oMath>
                </a14:m>
                <a:r>
                  <a:rPr lang="es-ES" sz="3200" b="1" dirty="0">
                    <a:latin typeface="Calibri" panose="020F0502020204030204" pitchFamily="34" charset="0"/>
                    <a:cs typeface="Calibri" panose="020F0502020204030204" pitchFamily="34" charset="0"/>
                  </a:rPr>
                  <a:t> + </a:t>
                </a:r>
                <a14:m>
                  <m:oMath xmlns:m="http://schemas.openxmlformats.org/officeDocument/2006/math">
                    <m:r>
                      <a:rPr lang="es-ES" sz="3200" b="1" i="1" dirty="0" smtClean="0">
                        <a:latin typeface="Cambria Math" panose="02040503050406030204" pitchFamily="18" charset="0"/>
                        <a:cs typeface="Calibri" panose="020F0502020204030204" pitchFamily="34" charset="0"/>
                      </a:rPr>
                      <m:t>𝒆</m:t>
                    </m:r>
                    <m:r>
                      <a:rPr lang="es-ES" sz="3200" b="1" i="1" baseline="-25000" dirty="0" err="1">
                        <a:latin typeface="Cambria Math" panose="02040503050406030204" pitchFamily="18" charset="0"/>
                        <a:cs typeface="Calibri" panose="020F0502020204030204" pitchFamily="34" charset="0"/>
                      </a:rPr>
                      <m:t>𝒊</m:t>
                    </m:r>
                  </m:oMath>
                </a14:m>
                <a:endParaRPr lang="es-ES" sz="3200" b="1" i="1" dirty="0">
                  <a:latin typeface="Calibri" panose="020F0502020204030204" pitchFamily="34" charset="0"/>
                  <a:cs typeface="Calibri" panose="020F0502020204030204" pitchFamily="34" charset="0"/>
                </a:endParaRPr>
              </a:p>
            </p:txBody>
          </p:sp>
        </mc:Choice>
        <mc:Fallback xmlns="">
          <p:sp>
            <p:nvSpPr>
              <p:cNvPr id="8" name="Rectángulo 7">
                <a:extLst>
                  <a:ext uri="{FF2B5EF4-FFF2-40B4-BE49-F238E27FC236}">
                    <a16:creationId xmlns:a16="http://schemas.microsoft.com/office/drawing/2014/main" id="{84AB4E4B-68C8-584A-9757-BC4AD8ED1ED8}"/>
                  </a:ext>
                </a:extLst>
              </p:cNvPr>
              <p:cNvSpPr>
                <a:spLocks noRot="1" noChangeAspect="1" noMove="1" noResize="1" noEditPoints="1" noAdjustHandles="1" noChangeArrowheads="1" noChangeShapeType="1" noTextEdit="1"/>
              </p:cNvSpPr>
              <p:nvPr/>
            </p:nvSpPr>
            <p:spPr>
              <a:xfrm>
                <a:off x="253506" y="4375141"/>
                <a:ext cx="6471643" cy="584775"/>
              </a:xfrm>
              <a:prstGeom prst="rect">
                <a:avLst/>
              </a:prstGeom>
              <a:blipFill>
                <a:blip r:embed="rId6"/>
                <a:stretch>
                  <a:fillRect t="-15625" b="-34375"/>
                </a:stretch>
              </a:blipFill>
            </p:spPr>
            <p:txBody>
              <a:bodyPr/>
              <a:lstStyle/>
              <a:p>
                <a:r>
                  <a:rPr lang="es-ES">
                    <a:noFill/>
                  </a:rPr>
                  <a:t> </a:t>
                </a:r>
              </a:p>
            </p:txBody>
          </p:sp>
        </mc:Fallback>
      </mc:AlternateContent>
      <mc:AlternateContent xmlns:mc="http://schemas.openxmlformats.org/markup-compatibility/2006">
        <mc:Choice xmlns:a14="http://schemas.microsoft.com/office/drawing/2010/main" Requires="a14">
          <p:sp>
            <p:nvSpPr>
              <p:cNvPr id="9" name="Rectángulo 8">
                <a:extLst>
                  <a:ext uri="{FF2B5EF4-FFF2-40B4-BE49-F238E27FC236}">
                    <a16:creationId xmlns:a16="http://schemas.microsoft.com/office/drawing/2014/main" id="{219D0D2E-0376-0F42-A31E-FEE0F8E93059}"/>
                  </a:ext>
                </a:extLst>
              </p:cNvPr>
              <p:cNvSpPr/>
              <p:nvPr/>
            </p:nvSpPr>
            <p:spPr>
              <a:xfrm>
                <a:off x="6829268" y="4375141"/>
                <a:ext cx="1771339" cy="461665"/>
              </a:xfrm>
              <a:prstGeom prst="rect">
                <a:avLst/>
              </a:prstGeom>
            </p:spPr>
            <p:txBody>
              <a:bodyPr wrap="square">
                <a:spAutoFit/>
              </a:bodyPr>
              <a:lstStyle/>
              <a:p>
                <a:pPr algn="ctr"/>
                <a14:m>
                  <m:oMath xmlns:m="http://schemas.openxmlformats.org/officeDocument/2006/math">
                    <m:r>
                      <a:rPr lang="es-ES" sz="2400" b="1" i="1" dirty="0" smtClean="0">
                        <a:solidFill>
                          <a:srgbClr val="080808"/>
                        </a:solidFill>
                        <a:latin typeface="Cambria Math" panose="02040503050406030204" pitchFamily="18" charset="0"/>
                        <a:ea typeface="Symbol" charset="2"/>
                        <a:cs typeface="Calibri" panose="020F0502020204030204" pitchFamily="34" charset="0"/>
                      </a:rPr>
                      <m:t>𝑿</m:t>
                    </m:r>
                    <m:r>
                      <a:rPr lang="es-ES" sz="2400" b="1" i="1" baseline="-25000" dirty="0">
                        <a:solidFill>
                          <a:srgbClr val="080808"/>
                        </a:solidFill>
                        <a:latin typeface="Cambria Math" panose="02040503050406030204" pitchFamily="18" charset="0"/>
                        <a:ea typeface="Symbol" charset="2"/>
                        <a:cs typeface="Calibri" panose="020F0502020204030204" pitchFamily="34" charset="0"/>
                      </a:rPr>
                      <m:t>𝟑</m:t>
                    </m:r>
                  </m:oMath>
                </a14:m>
                <a:r>
                  <a:rPr lang="es-ES" sz="2400" b="1" i="1" dirty="0">
                    <a:solidFill>
                      <a:srgbClr val="00B050"/>
                    </a:solidFill>
                    <a:latin typeface="Calibri" panose="020F0502020204030204" pitchFamily="34" charset="0"/>
                    <a:ea typeface="Symbol" charset="2"/>
                    <a:cs typeface="Calibri" panose="020F0502020204030204" pitchFamily="34" charset="0"/>
                  </a:rPr>
                  <a:t> = Sexo</a:t>
                </a:r>
              </a:p>
            </p:txBody>
          </p:sp>
        </mc:Choice>
        <mc:Fallback>
          <p:sp>
            <p:nvSpPr>
              <p:cNvPr id="9" name="Rectángulo 8">
                <a:extLst>
                  <a:ext uri="{FF2B5EF4-FFF2-40B4-BE49-F238E27FC236}">
                    <a16:creationId xmlns:a16="http://schemas.microsoft.com/office/drawing/2014/main" id="{219D0D2E-0376-0F42-A31E-FEE0F8E93059}"/>
                  </a:ext>
                </a:extLst>
              </p:cNvPr>
              <p:cNvSpPr>
                <a:spLocks noRot="1" noChangeAspect="1" noMove="1" noResize="1" noEditPoints="1" noAdjustHandles="1" noChangeArrowheads="1" noChangeShapeType="1" noTextEdit="1"/>
              </p:cNvSpPr>
              <p:nvPr/>
            </p:nvSpPr>
            <p:spPr>
              <a:xfrm>
                <a:off x="6829268" y="4375141"/>
                <a:ext cx="1771339" cy="461665"/>
              </a:xfrm>
              <a:prstGeom prst="rect">
                <a:avLst/>
              </a:prstGeom>
              <a:blipFill>
                <a:blip r:embed="rId7"/>
                <a:stretch>
                  <a:fillRect t="-5263" b="-26316"/>
                </a:stretch>
              </a:blipFill>
            </p:spPr>
            <p:txBody>
              <a:bodyPr/>
              <a:lstStyle/>
              <a:p>
                <a:r>
                  <a:rPr lang="es-CL">
                    <a:noFill/>
                  </a:rPr>
                  <a:t> </a:t>
                </a:r>
              </a:p>
            </p:txBody>
          </p:sp>
        </mc:Fallback>
      </mc:AlternateContent>
      <p:sp>
        <p:nvSpPr>
          <p:cNvPr id="10" name="Cerrar llave 9">
            <a:extLst>
              <a:ext uri="{FF2B5EF4-FFF2-40B4-BE49-F238E27FC236}">
                <a16:creationId xmlns:a16="http://schemas.microsoft.com/office/drawing/2014/main" id="{299E0307-C97A-3C4F-840A-D9F224945653}"/>
              </a:ext>
            </a:extLst>
          </p:cNvPr>
          <p:cNvSpPr/>
          <p:nvPr/>
        </p:nvSpPr>
        <p:spPr>
          <a:xfrm rot="5400000" flipH="1">
            <a:off x="4408914" y="2041645"/>
            <a:ext cx="431688" cy="1656525"/>
          </a:xfrm>
          <a:prstGeom prst="righ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L">
              <a:solidFill>
                <a:srgbClr val="FF0000"/>
              </a:solidFill>
            </a:endParaRPr>
          </a:p>
        </p:txBody>
      </p:sp>
      <p:sp>
        <p:nvSpPr>
          <p:cNvPr id="11" name="Cerrar llave 10">
            <a:extLst>
              <a:ext uri="{FF2B5EF4-FFF2-40B4-BE49-F238E27FC236}">
                <a16:creationId xmlns:a16="http://schemas.microsoft.com/office/drawing/2014/main" id="{539B0D86-249E-8147-985A-043DF2D11AB5}"/>
              </a:ext>
            </a:extLst>
          </p:cNvPr>
          <p:cNvSpPr/>
          <p:nvPr/>
        </p:nvSpPr>
        <p:spPr>
          <a:xfrm rot="5400000" flipH="1">
            <a:off x="5209349" y="3432257"/>
            <a:ext cx="487343" cy="1551511"/>
          </a:xfrm>
          <a:prstGeom prst="righ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L">
              <a:solidFill>
                <a:srgbClr val="FF0000"/>
              </a:solidFill>
            </a:endParaRPr>
          </a:p>
        </p:txBody>
      </p:sp>
      <mc:AlternateContent xmlns:mc="http://schemas.openxmlformats.org/markup-compatibility/2006">
        <mc:Choice xmlns:a14="http://schemas.microsoft.com/office/drawing/2010/main" Requires="a14">
          <p:sp>
            <p:nvSpPr>
              <p:cNvPr id="12" name="Rectángulo 11">
                <a:extLst>
                  <a:ext uri="{FF2B5EF4-FFF2-40B4-BE49-F238E27FC236}">
                    <a16:creationId xmlns:a16="http://schemas.microsoft.com/office/drawing/2014/main" id="{1ABCC0B1-042F-B744-8BF6-3807C2B84408}"/>
                  </a:ext>
                </a:extLst>
              </p:cNvPr>
              <p:cNvSpPr/>
              <p:nvPr/>
            </p:nvSpPr>
            <p:spPr>
              <a:xfrm>
                <a:off x="4629461" y="5391277"/>
                <a:ext cx="4399613" cy="830997"/>
              </a:xfrm>
              <a:prstGeom prst="rect">
                <a:avLst/>
              </a:prstGeom>
            </p:spPr>
            <p:txBody>
              <a:bodyPr wrap="square">
                <a:spAutoFit/>
              </a:bodyPr>
              <a:lstStyle/>
              <a:p>
                <a:pPr algn="ctr"/>
                <a14:m>
                  <m:oMath xmlns:m="http://schemas.openxmlformats.org/officeDocument/2006/math">
                    <m:r>
                      <a:rPr lang="es-ES" sz="2400" b="1" i="1" dirty="0" smtClean="0">
                        <a:solidFill>
                          <a:srgbClr val="080808"/>
                        </a:solidFill>
                        <a:latin typeface="Cambria Math" panose="02040503050406030204" pitchFamily="18" charset="0"/>
                        <a:ea typeface="Symbol" charset="2"/>
                        <a:cs typeface="Calibri" panose="020F0502020204030204" pitchFamily="34" charset="0"/>
                      </a:rPr>
                      <m:t>𝑿</m:t>
                    </m:r>
                    <m:r>
                      <a:rPr lang="es-ES" sz="2400" b="1" i="1" baseline="-25000" dirty="0" err="1">
                        <a:solidFill>
                          <a:srgbClr val="080808"/>
                        </a:solidFill>
                        <a:latin typeface="Cambria Math" panose="02040503050406030204" pitchFamily="18" charset="0"/>
                        <a:ea typeface="Symbol" charset="2"/>
                        <a:cs typeface="Calibri" panose="020F0502020204030204" pitchFamily="34" charset="0"/>
                      </a:rPr>
                      <m:t>𝒑</m:t>
                    </m:r>
                  </m:oMath>
                </a14:m>
                <a:r>
                  <a:rPr lang="es-ES" sz="2400" b="1" i="1" dirty="0">
                    <a:solidFill>
                      <a:srgbClr val="00B050"/>
                    </a:solidFill>
                    <a:latin typeface="Calibri" panose="020F0502020204030204" pitchFamily="34" charset="0"/>
                    <a:ea typeface="Symbol" charset="2"/>
                    <a:cs typeface="Calibri" panose="020F0502020204030204" pitchFamily="34" charset="0"/>
                  </a:rPr>
                  <a:t> = Otras conocidas o desconocidas + interacción</a:t>
                </a:r>
              </a:p>
            </p:txBody>
          </p:sp>
        </mc:Choice>
        <mc:Fallback>
          <p:sp>
            <p:nvSpPr>
              <p:cNvPr id="12" name="Rectángulo 11">
                <a:extLst>
                  <a:ext uri="{FF2B5EF4-FFF2-40B4-BE49-F238E27FC236}">
                    <a16:creationId xmlns:a16="http://schemas.microsoft.com/office/drawing/2014/main" id="{1ABCC0B1-042F-B744-8BF6-3807C2B84408}"/>
                  </a:ext>
                </a:extLst>
              </p:cNvPr>
              <p:cNvSpPr>
                <a:spLocks noRot="1" noChangeAspect="1" noMove="1" noResize="1" noEditPoints="1" noAdjustHandles="1" noChangeArrowheads="1" noChangeShapeType="1" noTextEdit="1"/>
              </p:cNvSpPr>
              <p:nvPr/>
            </p:nvSpPr>
            <p:spPr>
              <a:xfrm>
                <a:off x="4629461" y="5391277"/>
                <a:ext cx="4399613" cy="830997"/>
              </a:xfrm>
              <a:prstGeom prst="rect">
                <a:avLst/>
              </a:prstGeom>
              <a:blipFill>
                <a:blip r:embed="rId8"/>
                <a:stretch>
                  <a:fillRect t="-4545" b="-13636"/>
                </a:stretch>
              </a:blipFill>
            </p:spPr>
            <p:txBody>
              <a:bodyPr/>
              <a:lstStyle/>
              <a:p>
                <a:r>
                  <a:rPr lang="es-CL">
                    <a:noFill/>
                  </a:rPr>
                  <a:t> </a:t>
                </a:r>
              </a:p>
            </p:txBody>
          </p:sp>
        </mc:Fallback>
      </mc:AlternateContent>
      <p:sp>
        <p:nvSpPr>
          <p:cNvPr id="13" name="Rectángulo 12">
            <a:extLst>
              <a:ext uri="{FF2B5EF4-FFF2-40B4-BE49-F238E27FC236}">
                <a16:creationId xmlns:a16="http://schemas.microsoft.com/office/drawing/2014/main" id="{C6825006-DFA0-3047-9BFE-34604CB2C2B6}"/>
              </a:ext>
            </a:extLst>
          </p:cNvPr>
          <p:cNvSpPr/>
          <p:nvPr/>
        </p:nvSpPr>
        <p:spPr>
          <a:xfrm>
            <a:off x="6370819" y="2038909"/>
            <a:ext cx="2600794" cy="461665"/>
          </a:xfrm>
          <a:prstGeom prst="rect">
            <a:avLst/>
          </a:prstGeom>
        </p:spPr>
        <p:txBody>
          <a:bodyPr wrap="square">
            <a:spAutoFit/>
          </a:bodyPr>
          <a:lstStyle/>
          <a:p>
            <a:pPr algn="ctr"/>
            <a:r>
              <a:rPr lang="es-ES" sz="2400" b="1" i="1" dirty="0">
                <a:latin typeface="Calibri" panose="020F0502020204030204" pitchFamily="34" charset="0"/>
                <a:ea typeface="Symbol" charset="2"/>
                <a:cs typeface="Calibri" panose="020F0502020204030204" pitchFamily="34" charset="0"/>
              </a:rPr>
              <a:t>X</a:t>
            </a:r>
            <a:r>
              <a:rPr lang="es-ES" sz="2400" b="1" i="1" baseline="-25000" dirty="0">
                <a:latin typeface="Calibri" panose="020F0502020204030204" pitchFamily="34" charset="0"/>
                <a:ea typeface="Symbol" charset="2"/>
                <a:cs typeface="Calibri" panose="020F0502020204030204" pitchFamily="34" charset="0"/>
              </a:rPr>
              <a:t>1</a:t>
            </a:r>
            <a:r>
              <a:rPr lang="es-ES" sz="2400" b="1" i="1" dirty="0">
                <a:solidFill>
                  <a:srgbClr val="00B050"/>
                </a:solidFill>
                <a:latin typeface="Calibri" panose="020F0502020204030204" pitchFamily="34" charset="0"/>
                <a:ea typeface="Symbol" charset="2"/>
                <a:cs typeface="Calibri" panose="020F0502020204030204" pitchFamily="34" charset="0"/>
              </a:rPr>
              <a:t> = Alimento</a:t>
            </a:r>
          </a:p>
        </p:txBody>
      </p:sp>
    </p:spTree>
    <p:extLst>
      <p:ext uri="{BB962C8B-B14F-4D97-AF65-F5344CB8AC3E}">
        <p14:creationId xmlns:p14="http://schemas.microsoft.com/office/powerpoint/2010/main" val="18357938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107020" y="525340"/>
            <a:ext cx="8509819" cy="535531"/>
          </a:xfrm>
          <a:prstGeom prst="rect">
            <a:avLst/>
          </a:prstGeom>
        </p:spPr>
        <p:txBody>
          <a:bodyPr wrap="square">
            <a:spAutoFit/>
          </a:bodyPr>
          <a:lstStyle/>
          <a:p>
            <a:pPr indent="0" algn="ctr">
              <a:buNone/>
            </a:pPr>
            <a:r>
              <a:rPr lang="es-ES_tradnl" sz="3200" b="1" dirty="0">
                <a:solidFill>
                  <a:srgbClr val="0000FF"/>
                </a:solidFill>
                <a:latin typeface="+mn-lt"/>
                <a:cs typeface="Courier New" panose="02070309020205020404" pitchFamily="49" charset="0"/>
              </a:rPr>
              <a:t>Variables medidas con error</a:t>
            </a:r>
            <a:endParaRPr lang="en-US" sz="3200" b="1" dirty="0">
              <a:solidFill>
                <a:srgbClr val="0000FF"/>
              </a:solidFill>
              <a:latin typeface="+mn-lt"/>
              <a:cs typeface="Courier New" panose="02070309020205020404" pitchFamily="49" charset="0"/>
            </a:endParaRPr>
          </a:p>
        </p:txBody>
      </p:sp>
      <p:sp>
        <p:nvSpPr>
          <p:cNvPr id="13" name="Rectángulo 12">
            <a:extLst>
              <a:ext uri="{FF2B5EF4-FFF2-40B4-BE49-F238E27FC236}">
                <a16:creationId xmlns:a16="http://schemas.microsoft.com/office/drawing/2014/main" id="{28F2F80C-7803-164F-AF54-E92EF3687CFC}"/>
              </a:ext>
            </a:extLst>
          </p:cNvPr>
          <p:cNvSpPr/>
          <p:nvPr/>
        </p:nvSpPr>
        <p:spPr>
          <a:xfrm>
            <a:off x="506622" y="1359914"/>
            <a:ext cx="8412526" cy="4154983"/>
          </a:xfrm>
          <a:prstGeom prst="rect">
            <a:avLst/>
          </a:prstGeom>
        </p:spPr>
        <p:txBody>
          <a:bodyPr wrap="square">
            <a:spAutoFit/>
          </a:bodyPr>
          <a:lstStyle/>
          <a:p>
            <a:pPr marL="342900" indent="-342900">
              <a:buFont typeface="+mj-lt"/>
              <a:buAutoNum type="arabicPeriod"/>
            </a:pPr>
            <a:r>
              <a:rPr lang="es-CL" sz="2400" b="1" dirty="0"/>
              <a:t>Error aleatorio en </a:t>
            </a:r>
            <a:r>
              <a:rPr lang="es-CL" sz="2400" b="1" i="1" dirty="0"/>
              <a:t>X</a:t>
            </a:r>
            <a:r>
              <a:rPr lang="es-CL" sz="2400" b="1" dirty="0"/>
              <a:t> (Ejemplo crecimiento): </a:t>
            </a:r>
            <a:r>
              <a:rPr lang="es-CL" sz="2400" dirty="0"/>
              <a:t>Error al determinar genotipo o sexo o fallas en alimentación. En todos estos casos los Betas (coeficientes) se acercarán a 0.</a:t>
            </a:r>
          </a:p>
          <a:p>
            <a:pPr marL="342900" indent="-342900">
              <a:buFont typeface="+mj-lt"/>
              <a:buAutoNum type="arabicPeriod"/>
            </a:pPr>
            <a:endParaRPr lang="es-CL" sz="2400" dirty="0"/>
          </a:p>
          <a:p>
            <a:pPr marL="342900" indent="-342900">
              <a:buFont typeface="+mj-lt"/>
              <a:buAutoNum type="arabicPeriod"/>
            </a:pPr>
            <a:r>
              <a:rPr lang="es-CL" sz="2400" b="1" dirty="0"/>
              <a:t>Error sistemático o intencional en </a:t>
            </a:r>
            <a:r>
              <a:rPr lang="es-CL" sz="2400" b="1" i="1" dirty="0"/>
              <a:t>X</a:t>
            </a:r>
            <a:r>
              <a:rPr lang="es-CL" sz="2400" b="1" dirty="0"/>
              <a:t>: </a:t>
            </a:r>
            <a:r>
              <a:rPr lang="es-CL" sz="2400" dirty="0"/>
              <a:t>Subreportar aplicación de antibióticos. No sólo los Betas no permiten estimar causalidad, sino que además el modelo es inválido.</a:t>
            </a:r>
          </a:p>
          <a:p>
            <a:pPr marL="342900" indent="-342900">
              <a:buFont typeface="+mj-lt"/>
              <a:buAutoNum type="arabicPeriod"/>
            </a:pPr>
            <a:endParaRPr lang="es-CL" sz="2400" dirty="0"/>
          </a:p>
          <a:p>
            <a:pPr marL="342900" indent="-342900">
              <a:buFont typeface="+mj-lt"/>
              <a:buAutoNum type="arabicPeriod"/>
            </a:pPr>
            <a:r>
              <a:rPr lang="es-CL" sz="2400" b="1" dirty="0"/>
              <a:t>Error aleatoreo en </a:t>
            </a:r>
            <a:r>
              <a:rPr lang="es-CL" sz="2400" b="1" i="1" dirty="0"/>
              <a:t>Y </a:t>
            </a:r>
            <a:r>
              <a:rPr lang="es-CL" sz="2400" b="1" dirty="0"/>
              <a:t>: </a:t>
            </a:r>
            <a:r>
              <a:rPr lang="es-CL" sz="2400" dirty="0"/>
              <a:t>No causa problemas en los Betas.</a:t>
            </a:r>
          </a:p>
          <a:p>
            <a:pPr marL="342900" indent="-342900">
              <a:buFont typeface="+mj-lt"/>
              <a:buAutoNum type="arabicPeriod"/>
            </a:pPr>
            <a:endParaRPr lang="es-CL" sz="2400" dirty="0"/>
          </a:p>
          <a:p>
            <a:pPr marL="342900" indent="-342900">
              <a:buFont typeface="+mj-lt"/>
              <a:buAutoNum type="arabicPeriod"/>
            </a:pPr>
            <a:r>
              <a:rPr lang="es-CL" sz="2400" b="1" dirty="0"/>
              <a:t>Error sistemático en </a:t>
            </a:r>
            <a:r>
              <a:rPr lang="es-CL" sz="2400" b="1" i="1" dirty="0"/>
              <a:t>Y </a:t>
            </a:r>
            <a:r>
              <a:rPr lang="es-CL" sz="2400" b="1" dirty="0"/>
              <a:t>: </a:t>
            </a:r>
            <a:r>
              <a:rPr lang="es-CL" sz="2400" dirty="0"/>
              <a:t>Causa problemas en los Betas.</a:t>
            </a:r>
          </a:p>
        </p:txBody>
      </p:sp>
    </p:spTree>
    <p:extLst>
      <p:ext uri="{BB962C8B-B14F-4D97-AF65-F5344CB8AC3E}">
        <p14:creationId xmlns:p14="http://schemas.microsoft.com/office/powerpoint/2010/main" val="32510836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107020" y="525340"/>
            <a:ext cx="8509819" cy="535531"/>
          </a:xfrm>
          <a:prstGeom prst="rect">
            <a:avLst/>
          </a:prstGeom>
        </p:spPr>
        <p:txBody>
          <a:bodyPr wrap="square">
            <a:spAutoFit/>
          </a:bodyPr>
          <a:lstStyle/>
          <a:p>
            <a:pPr indent="0" algn="ctr">
              <a:buNone/>
            </a:pPr>
            <a:r>
              <a:rPr lang="es-ES_tradnl" sz="3200" b="1" dirty="0">
                <a:solidFill>
                  <a:srgbClr val="0000FF"/>
                </a:solidFill>
                <a:latin typeface="+mn-lt"/>
                <a:cs typeface="Courier New" panose="02070309020205020404" pitchFamily="49" charset="0"/>
              </a:rPr>
              <a:t>Sesgo en la muestra </a:t>
            </a:r>
            <a:endParaRPr lang="en-US" sz="3200" b="1" dirty="0">
              <a:solidFill>
                <a:srgbClr val="0000FF"/>
              </a:solidFill>
              <a:latin typeface="+mn-lt"/>
              <a:cs typeface="Courier New" panose="02070309020205020404" pitchFamily="49" charset="0"/>
            </a:endParaRPr>
          </a:p>
        </p:txBody>
      </p:sp>
      <p:sp>
        <p:nvSpPr>
          <p:cNvPr id="13" name="Rectángulo 12">
            <a:extLst>
              <a:ext uri="{FF2B5EF4-FFF2-40B4-BE49-F238E27FC236}">
                <a16:creationId xmlns:a16="http://schemas.microsoft.com/office/drawing/2014/main" id="{28F2F80C-7803-164F-AF54-E92EF3687CFC}"/>
              </a:ext>
            </a:extLst>
          </p:cNvPr>
          <p:cNvSpPr/>
          <p:nvPr/>
        </p:nvSpPr>
        <p:spPr>
          <a:xfrm>
            <a:off x="506622" y="1389894"/>
            <a:ext cx="8110217" cy="3785652"/>
          </a:xfrm>
          <a:prstGeom prst="rect">
            <a:avLst/>
          </a:prstGeom>
        </p:spPr>
        <p:txBody>
          <a:bodyPr wrap="square">
            <a:spAutoFit/>
          </a:bodyPr>
          <a:lstStyle/>
          <a:p>
            <a:pPr marL="342900" indent="-342900">
              <a:buFont typeface="+mj-lt"/>
              <a:buAutoNum type="arabicPeriod"/>
            </a:pPr>
            <a:r>
              <a:rPr lang="es-CL" sz="2400" b="1" dirty="0"/>
              <a:t>Sesgo aleatorio (Ejemplo crecimiento): </a:t>
            </a:r>
            <a:r>
              <a:rPr lang="es-CL" sz="2400" dirty="0"/>
              <a:t>ADN de baja calidad no me permite determinar el genotipo, mueren individuos antes de la medición de sexo. No hay problema con los Betas.</a:t>
            </a:r>
          </a:p>
          <a:p>
            <a:pPr marL="342900" indent="-342900">
              <a:buFont typeface="+mj-lt"/>
              <a:buAutoNum type="arabicPeriod"/>
            </a:pPr>
            <a:endParaRPr lang="es-CL" sz="2400" dirty="0"/>
          </a:p>
          <a:p>
            <a:pPr marL="342900" indent="-342900">
              <a:buFont typeface="+mj-lt"/>
              <a:buAutoNum type="arabicPeriod"/>
            </a:pPr>
            <a:r>
              <a:rPr lang="es-CL" sz="2400" b="1" dirty="0"/>
              <a:t>Sesgo de selección de la muestra (Ejemplo vacunas): </a:t>
            </a:r>
            <a:r>
              <a:rPr lang="es-CL" sz="2400" dirty="0"/>
              <a:t>Evaluo eficacia de vacunas en peces pequeños. No necesariamente los betas serán los mismos en los adultos, por lo tanto es mejor restringuir el efecto de los Betas al rango de tallas o edad evaluado. </a:t>
            </a:r>
          </a:p>
        </p:txBody>
      </p:sp>
    </p:spTree>
    <p:extLst>
      <p:ext uri="{BB962C8B-B14F-4D97-AF65-F5344CB8AC3E}">
        <p14:creationId xmlns:p14="http://schemas.microsoft.com/office/powerpoint/2010/main" val="31732268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1062853" y="165990"/>
            <a:ext cx="7886700" cy="543739"/>
          </a:xfrm>
          <a:prstGeom prst="rect">
            <a:avLst/>
          </a:prstGeom>
        </p:spPr>
        <p:txBody>
          <a:bodyPr wrap="square">
            <a:spAutoFit/>
          </a:bodyPr>
          <a:lstStyle/>
          <a:p>
            <a:pPr indent="0">
              <a:buNone/>
            </a:pPr>
            <a:r>
              <a:rPr lang="es-ES_tradnl" sz="3200" b="1" dirty="0">
                <a:solidFill>
                  <a:srgbClr val="0000FF"/>
                </a:solidFill>
                <a:latin typeface="+mn-lt"/>
                <a:cs typeface="Courier New" panose="02070309020205020404" pitchFamily="49" charset="0"/>
              </a:rPr>
              <a:t>Pruebas de hipótesis en regresión lineal</a:t>
            </a:r>
            <a:endParaRPr lang="en-US" sz="3200" b="1" dirty="0">
              <a:solidFill>
                <a:srgbClr val="0000FF"/>
              </a:solidFill>
              <a:latin typeface="+mn-lt"/>
              <a:cs typeface="Courier New" panose="02070309020205020404" pitchFamily="49" charset="0"/>
            </a:endParaRPr>
          </a:p>
        </p:txBody>
      </p:sp>
      <mc:AlternateContent xmlns:mc="http://schemas.openxmlformats.org/markup-compatibility/2006" xmlns:a14="http://schemas.microsoft.com/office/drawing/2010/main">
        <mc:Choice Requires="a14">
          <p:sp>
            <p:nvSpPr>
              <p:cNvPr id="6" name="Rectangle 4"/>
              <p:cNvSpPr/>
              <p:nvPr/>
            </p:nvSpPr>
            <p:spPr>
              <a:xfrm>
                <a:off x="2932829" y="2139843"/>
                <a:ext cx="3139000" cy="523220"/>
              </a:xfrm>
              <a:prstGeom prst="rect">
                <a:avLst/>
              </a:prstGeom>
            </p:spPr>
            <p:txBody>
              <a:bodyPr wrap="none">
                <a:spAutoFit/>
              </a:bodyPr>
              <a:lstStyle/>
              <a:p>
                <a:pPr algn="ctr"/>
                <a14:m>
                  <m:oMath xmlns:m="http://schemas.openxmlformats.org/officeDocument/2006/math">
                    <m:r>
                      <a:rPr lang="es-ES" sz="2800" b="1" i="1" dirty="0">
                        <a:latin typeface="Cambria Math" panose="02040503050406030204" pitchFamily="18" charset="0"/>
                        <a:cs typeface="Calibri" panose="020F0502020204030204" pitchFamily="34" charset="0"/>
                      </a:rPr>
                      <m:t>𝒀</m:t>
                    </m:r>
                    <m:r>
                      <a:rPr lang="es-ES" sz="2800" b="1" i="1" baseline="-25000" dirty="0" err="1">
                        <a:latin typeface="Cambria Math" panose="02040503050406030204" pitchFamily="18" charset="0"/>
                        <a:cs typeface="Calibri" panose="020F0502020204030204" pitchFamily="34" charset="0"/>
                      </a:rPr>
                      <m:t>𝒊</m:t>
                    </m:r>
                  </m:oMath>
                </a14:m>
                <a:r>
                  <a:rPr lang="es-ES" sz="2800" b="1" dirty="0">
                    <a:latin typeface="Calibri" panose="020F0502020204030204" pitchFamily="34" charset="0"/>
                    <a:cs typeface="Calibri" panose="020F0502020204030204" pitchFamily="34" charset="0"/>
                  </a:rPr>
                  <a:t> = </a:t>
                </a:r>
                <a:r>
                  <a:rPr lang="es-ES" sz="2800" b="1" i="1" dirty="0">
                    <a:latin typeface="Calibri" panose="020F0502020204030204" pitchFamily="34" charset="0"/>
                    <a:ea typeface="Symbol" charset="2"/>
                    <a:cs typeface="Calibri" panose="020F0502020204030204" pitchFamily="34" charset="0"/>
                    <a:sym typeface="Symbol" panose="05050102010706020507" pitchFamily="18" charset="2"/>
                  </a:rPr>
                  <a:t> </a:t>
                </a:r>
                <a:r>
                  <a:rPr lang="es-ES" sz="2800" b="1" i="1" baseline="-25000" dirty="0">
                    <a:latin typeface="Calibri" panose="020F0502020204030204" pitchFamily="34" charset="0"/>
                    <a:ea typeface="Symbol" charset="2"/>
                    <a:cs typeface="Calibri" panose="020F0502020204030204" pitchFamily="34" charset="0"/>
                  </a:rPr>
                  <a:t>0 </a:t>
                </a:r>
                <a:r>
                  <a:rPr lang="es-ES" sz="2800" b="1" dirty="0">
                    <a:latin typeface="Calibri" panose="020F0502020204030204" pitchFamily="34" charset="0"/>
                    <a:cs typeface="Calibri" panose="020F0502020204030204" pitchFamily="34" charset="0"/>
                  </a:rPr>
                  <a:t>+ </a:t>
                </a:r>
                <a:r>
                  <a:rPr lang="es-ES" sz="2800" b="1" i="1" dirty="0">
                    <a:latin typeface="Calibri" panose="020F0502020204030204" pitchFamily="34" charset="0"/>
                    <a:ea typeface="Symbol" charset="2"/>
                    <a:cs typeface="Calibri" panose="020F0502020204030204" pitchFamily="34" charset="0"/>
                    <a:sym typeface="Symbol" panose="05050102010706020507" pitchFamily="18" charset="2"/>
                  </a:rPr>
                  <a:t> </a:t>
                </a:r>
                <a14:m>
                  <m:oMath xmlns:m="http://schemas.openxmlformats.org/officeDocument/2006/math">
                    <m:r>
                      <a:rPr lang="es-ES" sz="2800" b="1" i="1" baseline="-25000" dirty="0">
                        <a:latin typeface="Cambria Math" panose="02040503050406030204" pitchFamily="18" charset="0"/>
                        <a:ea typeface="Symbol" charset="2"/>
                        <a:cs typeface="Calibri" panose="020F0502020204030204" pitchFamily="34" charset="0"/>
                      </a:rPr>
                      <m:t>𝟏</m:t>
                    </m:r>
                    <m:r>
                      <a:rPr lang="es-ES" sz="2800" b="1" i="1" dirty="0">
                        <a:latin typeface="Cambria Math" panose="02040503050406030204" pitchFamily="18" charset="0"/>
                        <a:cs typeface="Calibri" panose="020F0502020204030204" pitchFamily="34" charset="0"/>
                      </a:rPr>
                      <m:t>𝑿</m:t>
                    </m:r>
                    <m:r>
                      <a:rPr lang="es-ES" sz="2800" b="1" i="1" baseline="-25000" dirty="0">
                        <a:latin typeface="Cambria Math" panose="02040503050406030204" pitchFamily="18" charset="0"/>
                        <a:cs typeface="Calibri" panose="020F0502020204030204" pitchFamily="34" charset="0"/>
                      </a:rPr>
                      <m:t>𝒊</m:t>
                    </m:r>
                    <m:r>
                      <a:rPr lang="es-ES" sz="2800" b="1" i="1" baseline="-25000" dirty="0">
                        <a:latin typeface="Cambria Math" panose="02040503050406030204" pitchFamily="18" charset="0"/>
                        <a:cs typeface="Calibri" panose="020F0502020204030204" pitchFamily="34" charset="0"/>
                      </a:rPr>
                      <m:t> </m:t>
                    </m:r>
                    <m:r>
                      <a:rPr lang="es-ES" sz="2800" b="1" i="1" baseline="-25000" dirty="0">
                        <a:latin typeface="Cambria Math" panose="02040503050406030204" pitchFamily="18" charset="0"/>
                        <a:cs typeface="Calibri" panose="020F0502020204030204" pitchFamily="34" charset="0"/>
                      </a:rPr>
                      <m:t>𝟏</m:t>
                    </m:r>
                    <m:r>
                      <a:rPr lang="es-ES" sz="2800" b="1" i="1" dirty="0">
                        <a:latin typeface="Cambria Math" panose="02040503050406030204" pitchFamily="18" charset="0"/>
                        <a:cs typeface="Calibri" panose="020F0502020204030204" pitchFamily="34" charset="0"/>
                      </a:rPr>
                      <m:t> </m:t>
                    </m:r>
                  </m:oMath>
                </a14:m>
                <a:r>
                  <a:rPr lang="es-ES" sz="2800" b="1" dirty="0">
                    <a:latin typeface="Calibri" panose="020F0502020204030204" pitchFamily="34" charset="0"/>
                    <a:cs typeface="Calibri" panose="020F0502020204030204" pitchFamily="34" charset="0"/>
                  </a:rPr>
                  <a:t>+ </a:t>
                </a:r>
                <a14:m>
                  <m:oMath xmlns:m="http://schemas.openxmlformats.org/officeDocument/2006/math">
                    <m:r>
                      <a:rPr lang="es-ES" sz="2800" b="1" i="1" dirty="0">
                        <a:latin typeface="Cambria Math" panose="02040503050406030204" pitchFamily="18" charset="0"/>
                        <a:cs typeface="Calibri" panose="020F0502020204030204" pitchFamily="34" charset="0"/>
                      </a:rPr>
                      <m:t>𝒆</m:t>
                    </m:r>
                    <m:r>
                      <a:rPr lang="es-ES" sz="2800" b="1" i="1" baseline="-25000" dirty="0" err="1">
                        <a:latin typeface="Cambria Math" panose="02040503050406030204" pitchFamily="18" charset="0"/>
                        <a:cs typeface="Calibri" panose="020F0502020204030204" pitchFamily="34" charset="0"/>
                      </a:rPr>
                      <m:t>𝒊</m:t>
                    </m:r>
                  </m:oMath>
                </a14:m>
                <a:endParaRPr lang="es-ES" sz="2800" b="1" i="1" dirty="0">
                  <a:latin typeface="Calibri" panose="020F0502020204030204" pitchFamily="34" charset="0"/>
                  <a:cs typeface="Calibri" panose="020F0502020204030204" pitchFamily="34" charset="0"/>
                </a:endParaRPr>
              </a:p>
            </p:txBody>
          </p:sp>
        </mc:Choice>
        <mc:Fallback xmlns="">
          <p:sp>
            <p:nvSpPr>
              <p:cNvPr id="6" name="Rectangle 4"/>
              <p:cNvSpPr>
                <a:spLocks noRot="1" noChangeAspect="1" noMove="1" noResize="1" noEditPoints="1" noAdjustHandles="1" noChangeArrowheads="1" noChangeShapeType="1" noTextEdit="1"/>
              </p:cNvSpPr>
              <p:nvPr/>
            </p:nvSpPr>
            <p:spPr>
              <a:xfrm>
                <a:off x="2932829" y="2139843"/>
                <a:ext cx="3139000" cy="523220"/>
              </a:xfrm>
              <a:prstGeom prst="rect">
                <a:avLst/>
              </a:prstGeom>
              <a:blipFill>
                <a:blip r:embed="rId3"/>
                <a:stretch>
                  <a:fillRect t="-13953" b="-32558"/>
                </a:stretch>
              </a:blipFill>
            </p:spPr>
            <p:txBody>
              <a:bodyPr/>
              <a:lstStyle/>
              <a:p>
                <a:r>
                  <a:rPr lang="es-ES">
                    <a:noFill/>
                  </a:rPr>
                  <a:t> </a:t>
                </a:r>
              </a:p>
            </p:txBody>
          </p:sp>
        </mc:Fallback>
      </mc:AlternateContent>
      <p:sp>
        <p:nvSpPr>
          <p:cNvPr id="3" name="Rectángulo 2"/>
          <p:cNvSpPr/>
          <p:nvPr/>
        </p:nvSpPr>
        <p:spPr>
          <a:xfrm>
            <a:off x="239889" y="987947"/>
            <a:ext cx="8709664" cy="830997"/>
          </a:xfrm>
          <a:prstGeom prst="rect">
            <a:avLst/>
          </a:prstGeom>
        </p:spPr>
        <p:txBody>
          <a:bodyPr wrap="square">
            <a:spAutoFit/>
          </a:bodyPr>
          <a:lstStyle/>
          <a:p>
            <a:r>
              <a:rPr lang="es-ES_tradnl" sz="2400" b="1" dirty="0">
                <a:solidFill>
                  <a:srgbClr val="000000"/>
                </a:solidFill>
                <a:cs typeface="Courier New" panose="02070309020205020404" pitchFamily="49" charset="0"/>
              </a:rPr>
              <a:t>Prueba de t </a:t>
            </a:r>
            <a:r>
              <a:rPr lang="mr-IN" sz="2400" b="1" dirty="0">
                <a:solidFill>
                  <a:srgbClr val="000000"/>
                </a:solidFill>
                <a:cs typeface="Courier New" panose="02070309020205020404" pitchFamily="49" charset="0"/>
              </a:rPr>
              <a:t>–</a:t>
            </a:r>
            <a:r>
              <a:rPr lang="es-ES_tradnl" sz="2400" b="1" dirty="0">
                <a:solidFill>
                  <a:srgbClr val="000000"/>
                </a:solidFill>
                <a:cs typeface="Courier New" panose="02070309020205020404" pitchFamily="49" charset="0"/>
              </a:rPr>
              <a:t> </a:t>
            </a:r>
            <a:r>
              <a:rPr lang="es-ES_tradnl" sz="2400" b="1" dirty="0" err="1">
                <a:solidFill>
                  <a:srgbClr val="000000"/>
                </a:solidFill>
                <a:cs typeface="Courier New" panose="02070309020205020404" pitchFamily="49" charset="0"/>
              </a:rPr>
              <a:t>student</a:t>
            </a:r>
            <a:r>
              <a:rPr lang="es-ES_tradnl" sz="2400" b="1" dirty="0">
                <a:solidFill>
                  <a:srgbClr val="000000"/>
                </a:solidFill>
                <a:cs typeface="Courier New" panose="02070309020205020404" pitchFamily="49" charset="0"/>
              </a:rPr>
              <a:t>: </a:t>
            </a:r>
            <a:r>
              <a:rPr lang="es-ES_tradnl" sz="2400" dirty="0">
                <a:solidFill>
                  <a:srgbClr val="000000"/>
                </a:solidFill>
                <a:cs typeface="Courier New" panose="02070309020205020404" pitchFamily="49" charset="0"/>
              </a:rPr>
              <a:t>coeficiente de regresión lineal e intercepto.</a:t>
            </a:r>
          </a:p>
          <a:p>
            <a:r>
              <a:rPr lang="es-ES_tradnl" sz="2400" b="1" dirty="0">
                <a:solidFill>
                  <a:srgbClr val="000000"/>
                </a:solidFill>
                <a:cs typeface="Courier New" panose="02070309020205020404" pitchFamily="49" charset="0"/>
              </a:rPr>
              <a:t>Prueba de F: </a:t>
            </a:r>
            <a:r>
              <a:rPr lang="es-ES_tradnl" sz="2400" dirty="0">
                <a:solidFill>
                  <a:srgbClr val="000000"/>
                </a:solidFill>
                <a:cs typeface="Courier New" panose="02070309020205020404" pitchFamily="49" charset="0"/>
              </a:rPr>
              <a:t>Modelo de regresión.</a:t>
            </a:r>
            <a:endParaRPr lang="es-ES" sz="2400" dirty="0">
              <a:solidFill>
                <a:srgbClr val="000000"/>
              </a:solidFill>
            </a:endParaRPr>
          </a:p>
        </p:txBody>
      </p:sp>
      <p:sp>
        <p:nvSpPr>
          <p:cNvPr id="8" name="Rectángulo 7"/>
          <p:cNvSpPr/>
          <p:nvPr/>
        </p:nvSpPr>
        <p:spPr>
          <a:xfrm>
            <a:off x="646027" y="2942195"/>
            <a:ext cx="8303526" cy="1569660"/>
          </a:xfrm>
          <a:prstGeom prst="rect">
            <a:avLst/>
          </a:prstGeom>
        </p:spPr>
        <p:txBody>
          <a:bodyPr wrap="square" anchor="ctr">
            <a:spAutoFit/>
          </a:bodyPr>
          <a:lstStyle/>
          <a:p>
            <a:pPr algn="just"/>
            <a:r>
              <a:rPr lang="es-ES_tradnl" sz="2400" b="1" dirty="0"/>
              <a:t>Hipótesis intercepto			Hipótesis </a:t>
            </a:r>
            <a:r>
              <a:rPr lang="es-ES_tradnl" sz="2400" b="1" dirty="0" err="1"/>
              <a:t>coef</a:t>
            </a:r>
            <a:r>
              <a:rPr lang="es-ES_tradnl" sz="2400" b="1" dirty="0"/>
              <a:t>. regresión</a:t>
            </a:r>
          </a:p>
          <a:p>
            <a:pPr algn="just"/>
            <a:r>
              <a:rPr lang="es-ES_tradnl" sz="2400" b="1" dirty="0"/>
              <a:t>	</a:t>
            </a:r>
            <a:r>
              <a:rPr lang="es-ES_tradnl" sz="2400" dirty="0"/>
              <a:t>H</a:t>
            </a:r>
            <a:r>
              <a:rPr lang="es-ES_tradnl" sz="2400" baseline="-25000" dirty="0"/>
              <a:t>0</a:t>
            </a:r>
            <a:r>
              <a:rPr lang="es-ES_tradnl" sz="2400" dirty="0"/>
              <a:t> : β</a:t>
            </a:r>
            <a:r>
              <a:rPr lang="es-ES_tradnl" sz="2400" i="1" dirty="0">
                <a:latin typeface="Symbol" charset="2"/>
                <a:cs typeface="Symbol" charset="2"/>
              </a:rPr>
              <a:t> </a:t>
            </a:r>
            <a:r>
              <a:rPr lang="es-ES_tradnl" sz="2400" baseline="-25000" dirty="0"/>
              <a:t>0</a:t>
            </a:r>
            <a:r>
              <a:rPr lang="es-ES_tradnl" sz="2400" dirty="0"/>
              <a:t> = </a:t>
            </a:r>
            <a:r>
              <a:rPr lang="es-ES_tradnl" sz="2400" dirty="0">
                <a:latin typeface="Symbol" charset="2"/>
                <a:cs typeface="Symbol" charset="2"/>
              </a:rPr>
              <a:t>0			</a:t>
            </a:r>
            <a:r>
              <a:rPr lang="es-ES_tradnl" sz="2400" b="1" dirty="0"/>
              <a:t>	</a:t>
            </a:r>
            <a:r>
              <a:rPr lang="es-ES_tradnl" sz="2400" dirty="0"/>
              <a:t>H</a:t>
            </a:r>
            <a:r>
              <a:rPr lang="es-ES_tradnl" sz="2400" baseline="-25000" dirty="0"/>
              <a:t>0</a:t>
            </a:r>
            <a:r>
              <a:rPr lang="es-ES_tradnl" sz="2400" dirty="0"/>
              <a:t> : β</a:t>
            </a:r>
            <a:r>
              <a:rPr lang="es-ES_tradnl" sz="2400" i="1" dirty="0">
                <a:latin typeface="Symbol" charset="2"/>
                <a:cs typeface="Symbol" charset="2"/>
              </a:rPr>
              <a:t> </a:t>
            </a:r>
            <a:r>
              <a:rPr lang="es-ES_tradnl" sz="2400" baseline="-25000" dirty="0"/>
              <a:t>1</a:t>
            </a:r>
            <a:r>
              <a:rPr lang="es-ES_tradnl" sz="2400" dirty="0"/>
              <a:t> = </a:t>
            </a:r>
            <a:r>
              <a:rPr lang="es-ES_tradnl" sz="2400" dirty="0">
                <a:latin typeface="Symbol" charset="2"/>
                <a:cs typeface="Symbol" charset="2"/>
              </a:rPr>
              <a:t>0</a:t>
            </a:r>
            <a:r>
              <a:rPr lang="es-ES_tradnl" sz="2400" dirty="0"/>
              <a:t> </a:t>
            </a:r>
          </a:p>
          <a:p>
            <a:pPr algn="just"/>
            <a:r>
              <a:rPr lang="es-ES_tradnl" sz="2400" dirty="0"/>
              <a:t>	H</a:t>
            </a:r>
            <a:r>
              <a:rPr lang="es-ES_tradnl" sz="2400" baseline="-25000" dirty="0"/>
              <a:t>1</a:t>
            </a:r>
            <a:r>
              <a:rPr lang="es-ES_tradnl" sz="2400" dirty="0"/>
              <a:t> : β</a:t>
            </a:r>
            <a:r>
              <a:rPr lang="es-ES_tradnl" sz="2400" i="1" dirty="0">
                <a:latin typeface="Symbol" charset="2"/>
                <a:cs typeface="Symbol" charset="2"/>
              </a:rPr>
              <a:t> </a:t>
            </a:r>
            <a:r>
              <a:rPr lang="es-ES_tradnl" sz="2400" baseline="-25000" dirty="0"/>
              <a:t>0</a:t>
            </a:r>
            <a:r>
              <a:rPr lang="es-ES_tradnl" sz="2400" dirty="0"/>
              <a:t> ≠ </a:t>
            </a:r>
            <a:r>
              <a:rPr lang="es-ES_tradnl" sz="2400" dirty="0">
                <a:latin typeface="Symbol" charset="2"/>
                <a:cs typeface="Symbol" charset="2"/>
              </a:rPr>
              <a:t>0				</a:t>
            </a:r>
            <a:r>
              <a:rPr lang="es-ES_tradnl" sz="2400" dirty="0"/>
              <a:t>H</a:t>
            </a:r>
            <a:r>
              <a:rPr lang="es-ES_tradnl" sz="2400" baseline="-25000" dirty="0"/>
              <a:t>1</a:t>
            </a:r>
            <a:r>
              <a:rPr lang="es-ES_tradnl" sz="2400" dirty="0"/>
              <a:t> : β</a:t>
            </a:r>
            <a:r>
              <a:rPr lang="es-ES_tradnl" sz="2400" i="1" dirty="0">
                <a:latin typeface="Symbol" charset="2"/>
                <a:cs typeface="Symbol" charset="2"/>
              </a:rPr>
              <a:t> </a:t>
            </a:r>
            <a:r>
              <a:rPr lang="es-ES_tradnl" sz="2400" baseline="-25000" dirty="0"/>
              <a:t>1</a:t>
            </a:r>
            <a:r>
              <a:rPr lang="es-ES_tradnl" sz="2400" dirty="0"/>
              <a:t> ≠ </a:t>
            </a:r>
            <a:r>
              <a:rPr lang="es-ES_tradnl" sz="2400" dirty="0">
                <a:latin typeface="Symbol" charset="2"/>
                <a:cs typeface="Symbol" charset="2"/>
              </a:rPr>
              <a:t>0</a:t>
            </a:r>
            <a:endParaRPr lang="es-ES_tradnl" sz="2400" dirty="0"/>
          </a:p>
          <a:p>
            <a:pPr algn="just"/>
            <a:endParaRPr lang="es-ES_tradnl" sz="2400" b="1" dirty="0"/>
          </a:p>
        </p:txBody>
      </p:sp>
      <p:sp>
        <p:nvSpPr>
          <p:cNvPr id="9" name="Rectángulo 8"/>
          <p:cNvSpPr/>
          <p:nvPr/>
        </p:nvSpPr>
        <p:spPr>
          <a:xfrm>
            <a:off x="377916" y="4752965"/>
            <a:ext cx="8303526" cy="1200328"/>
          </a:xfrm>
          <a:prstGeom prst="rect">
            <a:avLst/>
          </a:prstGeom>
        </p:spPr>
        <p:txBody>
          <a:bodyPr wrap="square" anchor="ctr">
            <a:spAutoFit/>
          </a:bodyPr>
          <a:lstStyle/>
          <a:p>
            <a:pPr algn="ctr"/>
            <a:r>
              <a:rPr lang="es-ES_tradnl" sz="2400" b="1" dirty="0"/>
              <a:t>Hipótesis modelo de regresión</a:t>
            </a:r>
          </a:p>
          <a:p>
            <a:pPr algn="ctr"/>
            <a:r>
              <a:rPr lang="es-ES_tradnl" sz="2400" dirty="0"/>
              <a:t>H</a:t>
            </a:r>
            <a:r>
              <a:rPr lang="es-ES_tradnl" sz="2400" baseline="-25000" dirty="0"/>
              <a:t>0</a:t>
            </a:r>
            <a:r>
              <a:rPr lang="es-ES_tradnl" sz="2400" dirty="0"/>
              <a:t> : β</a:t>
            </a:r>
            <a:r>
              <a:rPr lang="es-ES_tradnl" sz="2400" i="1" dirty="0">
                <a:latin typeface="Symbol" charset="2"/>
                <a:cs typeface="Symbol" charset="2"/>
              </a:rPr>
              <a:t> </a:t>
            </a:r>
            <a:r>
              <a:rPr lang="es-ES_tradnl" sz="2400" baseline="-25000" dirty="0"/>
              <a:t>j</a:t>
            </a:r>
            <a:r>
              <a:rPr lang="es-ES_tradnl" sz="2400" dirty="0"/>
              <a:t> = </a:t>
            </a:r>
            <a:r>
              <a:rPr lang="es-ES_tradnl" sz="2400" dirty="0">
                <a:latin typeface="Symbol" charset="2"/>
                <a:cs typeface="Symbol" charset="2"/>
              </a:rPr>
              <a:t>0 (</a:t>
            </a:r>
            <a:r>
              <a:rPr lang="es-ES_tradnl" sz="2400" dirty="0">
                <a:latin typeface="Times New Roman"/>
                <a:cs typeface="Times New Roman"/>
              </a:rPr>
              <a:t>j</a:t>
            </a:r>
            <a:r>
              <a:rPr lang="es-ES_tradnl" sz="2400" dirty="0">
                <a:latin typeface="Symbol" charset="2"/>
                <a:cs typeface="Symbol" charset="2"/>
              </a:rPr>
              <a:t> = 1, 2, </a:t>
            </a:r>
            <a:r>
              <a:rPr lang="es-ES_tradnl" sz="2400" dirty="0">
                <a:latin typeface="Times"/>
                <a:cs typeface="Times"/>
              </a:rPr>
              <a:t>k</a:t>
            </a:r>
            <a:r>
              <a:rPr lang="es-ES_tradnl" sz="2400" dirty="0">
                <a:latin typeface="Symbol" charset="2"/>
                <a:cs typeface="Symbol" charset="2"/>
              </a:rPr>
              <a:t>)</a:t>
            </a:r>
            <a:r>
              <a:rPr lang="es-ES_tradnl" sz="2400" dirty="0"/>
              <a:t> </a:t>
            </a:r>
          </a:p>
          <a:p>
            <a:pPr algn="ctr"/>
            <a:r>
              <a:rPr lang="es-ES_tradnl" sz="2400" dirty="0"/>
              <a:t>H</a:t>
            </a:r>
            <a:r>
              <a:rPr lang="es-ES_tradnl" sz="2400" baseline="-25000" dirty="0"/>
              <a:t>1</a:t>
            </a:r>
            <a:r>
              <a:rPr lang="es-ES_tradnl" sz="2400" dirty="0"/>
              <a:t> : β</a:t>
            </a:r>
            <a:r>
              <a:rPr lang="es-ES_tradnl" sz="2400" i="1" dirty="0">
                <a:latin typeface="Symbol" charset="2"/>
                <a:cs typeface="Symbol" charset="2"/>
              </a:rPr>
              <a:t> </a:t>
            </a:r>
            <a:r>
              <a:rPr lang="es-ES_tradnl" sz="2400" baseline="-25000" dirty="0"/>
              <a:t>j</a:t>
            </a:r>
            <a:r>
              <a:rPr lang="es-ES_tradnl" sz="2400" dirty="0"/>
              <a:t> ≠ </a:t>
            </a:r>
            <a:r>
              <a:rPr lang="es-ES_tradnl" sz="2400" dirty="0">
                <a:latin typeface="Symbol" charset="2"/>
                <a:cs typeface="Symbol" charset="2"/>
              </a:rPr>
              <a:t>0</a:t>
            </a:r>
            <a:endParaRPr lang="es-ES_tradnl" sz="2400" dirty="0"/>
          </a:p>
        </p:txBody>
      </p:sp>
    </p:spTree>
    <p:extLst>
      <p:ext uri="{BB962C8B-B14F-4D97-AF65-F5344CB8AC3E}">
        <p14:creationId xmlns:p14="http://schemas.microsoft.com/office/powerpoint/2010/main" val="13186490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61D0A942-224F-744E-8478-E3E0785F7C85}"/>
              </a:ext>
            </a:extLst>
          </p:cNvPr>
          <p:cNvSpPr/>
          <p:nvPr/>
        </p:nvSpPr>
        <p:spPr>
          <a:xfrm>
            <a:off x="977509" y="171679"/>
            <a:ext cx="6828942" cy="584775"/>
          </a:xfrm>
          <a:prstGeom prst="rect">
            <a:avLst/>
          </a:prstGeom>
        </p:spPr>
        <p:txBody>
          <a:bodyPr wrap="square">
            <a:spAutoFit/>
          </a:bodyPr>
          <a:lstStyle/>
          <a:p>
            <a:pPr algn="ctr"/>
            <a:r>
              <a:rPr lang="es-ES" sz="3200" b="1" dirty="0">
                <a:solidFill>
                  <a:schemeClr val="tx1">
                    <a:lumMod val="10000"/>
                  </a:schemeClr>
                </a:solidFill>
                <a:latin typeface="Calibri"/>
                <a:ea typeface="MS PGothic" charset="0"/>
                <a:cs typeface="Calibri"/>
              </a:rPr>
              <a:t>PLAN DE LA CLASE</a:t>
            </a:r>
          </a:p>
        </p:txBody>
      </p:sp>
      <p:sp>
        <p:nvSpPr>
          <p:cNvPr id="7" name="Rectángulo 6">
            <a:extLst>
              <a:ext uri="{FF2B5EF4-FFF2-40B4-BE49-F238E27FC236}">
                <a16:creationId xmlns:a16="http://schemas.microsoft.com/office/drawing/2014/main" id="{03D7851D-E6A2-D148-AD33-F6896410B92F}"/>
              </a:ext>
            </a:extLst>
          </p:cNvPr>
          <p:cNvSpPr/>
          <p:nvPr/>
        </p:nvSpPr>
        <p:spPr>
          <a:xfrm>
            <a:off x="459731" y="968969"/>
            <a:ext cx="8856984" cy="4832092"/>
          </a:xfrm>
          <a:prstGeom prst="rect">
            <a:avLst/>
          </a:prstGeom>
          <a:noFill/>
        </p:spPr>
        <p:txBody>
          <a:bodyPr wrap="square">
            <a:spAutoFit/>
          </a:bodyPr>
          <a:lstStyle/>
          <a:p>
            <a:r>
              <a:rPr lang="es-ES" sz="2800" b="1" dirty="0">
                <a:solidFill>
                  <a:schemeClr val="tx1">
                    <a:lumMod val="10000"/>
                  </a:schemeClr>
                </a:solidFill>
                <a:latin typeface="Calibri"/>
                <a:ea typeface="Calibri" charset="0"/>
                <a:cs typeface="Calibri"/>
              </a:rPr>
              <a:t>1.- Introducción</a:t>
            </a:r>
          </a:p>
          <a:p>
            <a:pPr marL="800100" lvl="1" indent="-342900">
              <a:buFont typeface="Arial" panose="020B0604020202020204" pitchFamily="34" charset="0"/>
              <a:buChar char="•"/>
            </a:pPr>
            <a:r>
              <a:rPr lang="es-ES" sz="2800" dirty="0">
                <a:solidFill>
                  <a:schemeClr val="tx1">
                    <a:lumMod val="10000"/>
                  </a:schemeClr>
                </a:solidFill>
                <a:ea typeface="Calibri" charset="0"/>
                <a:cs typeface="Calibri"/>
              </a:rPr>
              <a:t>Modelos lineales ¿Por qué y para qué?</a:t>
            </a:r>
          </a:p>
          <a:p>
            <a:pPr marL="800100" lvl="1" indent="-342900">
              <a:buFont typeface="Arial" panose="020B0604020202020204" pitchFamily="34" charset="0"/>
              <a:buChar char="•"/>
            </a:pPr>
            <a:r>
              <a:rPr lang="es-ES" sz="2800" dirty="0">
                <a:solidFill>
                  <a:schemeClr val="tx1">
                    <a:lumMod val="10000"/>
                  </a:schemeClr>
                </a:solidFill>
                <a:ea typeface="Calibri" charset="0"/>
                <a:cs typeface="Calibri"/>
              </a:rPr>
              <a:t>Correlación y causalidad.</a:t>
            </a:r>
          </a:p>
          <a:p>
            <a:pPr marL="800100" lvl="1" indent="-342900">
              <a:buFont typeface="Arial" panose="020B0604020202020204" pitchFamily="34" charset="0"/>
              <a:buChar char="•"/>
            </a:pPr>
            <a:r>
              <a:rPr lang="es-ES" sz="2800" dirty="0">
                <a:solidFill>
                  <a:schemeClr val="tx1">
                    <a:lumMod val="10000"/>
                  </a:schemeClr>
                </a:solidFill>
                <a:ea typeface="Calibri" charset="0"/>
                <a:cs typeface="Calibri"/>
              </a:rPr>
              <a:t>Repaso ecuación de regresión lineal.</a:t>
            </a:r>
          </a:p>
          <a:p>
            <a:pPr marL="800100" lvl="1" indent="-342900">
              <a:buFont typeface="Arial" panose="020B0604020202020204" pitchFamily="34" charset="0"/>
              <a:buChar char="•"/>
            </a:pPr>
            <a:r>
              <a:rPr lang="es-ES" sz="2800" dirty="0">
                <a:solidFill>
                  <a:schemeClr val="tx1">
                    <a:lumMod val="10000"/>
                  </a:schemeClr>
                </a:solidFill>
                <a:ea typeface="Calibri" charset="0"/>
                <a:cs typeface="Calibri"/>
              </a:rPr>
              <a:t>Repaso Betas y causalidad.</a:t>
            </a:r>
          </a:p>
          <a:p>
            <a:pPr marL="800100" lvl="1" indent="-342900">
              <a:buFont typeface="Arial" panose="020B0604020202020204" pitchFamily="34" charset="0"/>
              <a:buChar char="•"/>
            </a:pPr>
            <a:r>
              <a:rPr lang="es-ES" sz="2800" dirty="0">
                <a:solidFill>
                  <a:schemeClr val="tx1">
                    <a:lumMod val="10000"/>
                  </a:schemeClr>
                </a:solidFill>
                <a:ea typeface="Calibri" charset="0"/>
                <a:cs typeface="Calibri"/>
              </a:rPr>
              <a:t>Interpretación Regresión lineal con R.</a:t>
            </a:r>
          </a:p>
          <a:p>
            <a:pPr marL="800100" lvl="1" indent="-342900">
              <a:buFont typeface="Arial" panose="020B0604020202020204" pitchFamily="34" charset="0"/>
              <a:buChar char="•"/>
            </a:pPr>
            <a:endParaRPr lang="es-ES" sz="2800" b="1" dirty="0">
              <a:solidFill>
                <a:schemeClr val="tx1">
                  <a:lumMod val="10000"/>
                </a:schemeClr>
              </a:solidFill>
              <a:latin typeface="Calibri"/>
              <a:ea typeface="Calibri" charset="0"/>
              <a:cs typeface="Calibri"/>
            </a:endParaRPr>
          </a:p>
          <a:p>
            <a:r>
              <a:rPr lang="es-ES" sz="2800" b="1" dirty="0">
                <a:solidFill>
                  <a:schemeClr val="tx1">
                    <a:lumMod val="10000"/>
                  </a:schemeClr>
                </a:solidFill>
                <a:latin typeface="Calibri"/>
                <a:ea typeface="Calibri" charset="0"/>
                <a:cs typeface="Calibri"/>
              </a:rPr>
              <a:t>2.- Práctica con R y </a:t>
            </a:r>
            <a:r>
              <a:rPr lang="es-ES" sz="2800" b="1" dirty="0" err="1">
                <a:solidFill>
                  <a:schemeClr val="tx1">
                    <a:lumMod val="10000"/>
                  </a:schemeClr>
                </a:solidFill>
                <a:latin typeface="Calibri"/>
                <a:ea typeface="Calibri" charset="0"/>
                <a:cs typeface="Calibri"/>
              </a:rPr>
              <a:t>Rstudio</a:t>
            </a:r>
            <a:r>
              <a:rPr lang="es-ES" sz="2800" b="1" dirty="0">
                <a:solidFill>
                  <a:schemeClr val="tx1">
                    <a:lumMod val="10000"/>
                  </a:schemeClr>
                </a:solidFill>
                <a:latin typeface="Calibri"/>
                <a:ea typeface="Calibri" charset="0"/>
                <a:cs typeface="Calibri"/>
              </a:rPr>
              <a:t> </a:t>
            </a:r>
            <a:r>
              <a:rPr lang="es-ES" sz="2800" b="1" dirty="0" err="1">
                <a:solidFill>
                  <a:schemeClr val="tx1">
                    <a:lumMod val="10000"/>
                  </a:schemeClr>
                </a:solidFill>
                <a:latin typeface="Calibri"/>
                <a:ea typeface="Calibri" charset="0"/>
                <a:cs typeface="Calibri"/>
              </a:rPr>
              <a:t>cloud</a:t>
            </a:r>
            <a:r>
              <a:rPr lang="es-ES" sz="2800" b="1" dirty="0">
                <a:solidFill>
                  <a:schemeClr val="tx1">
                    <a:lumMod val="10000"/>
                  </a:schemeClr>
                </a:solidFill>
                <a:latin typeface="Calibri"/>
                <a:ea typeface="Calibri" charset="0"/>
                <a:cs typeface="Calibri"/>
              </a:rPr>
              <a:t>.</a:t>
            </a:r>
          </a:p>
          <a:p>
            <a:pPr marL="914400" lvl="1" indent="-457200">
              <a:buFont typeface="Arial" panose="020B0604020202020204" pitchFamily="34" charset="0"/>
              <a:buChar char="•"/>
            </a:pPr>
            <a:r>
              <a:rPr lang="es-ES" sz="2800" dirty="0">
                <a:solidFill>
                  <a:schemeClr val="tx1">
                    <a:lumMod val="10000"/>
                  </a:schemeClr>
                </a:solidFill>
                <a:latin typeface="Calibri"/>
                <a:ea typeface="Calibri" charset="0"/>
                <a:cs typeface="Calibri"/>
              </a:rPr>
              <a:t>Realizar análisis de regresión lineal.</a:t>
            </a:r>
          </a:p>
          <a:p>
            <a:pPr marL="914400" lvl="1" indent="-457200">
              <a:buFont typeface="Arial" panose="020B0604020202020204" pitchFamily="34" charset="0"/>
              <a:buChar char="•"/>
            </a:pPr>
            <a:r>
              <a:rPr lang="es-ES" sz="2800" dirty="0">
                <a:solidFill>
                  <a:schemeClr val="tx1">
                    <a:lumMod val="10000"/>
                  </a:schemeClr>
                </a:solidFill>
                <a:ea typeface="Calibri" charset="0"/>
                <a:cs typeface="Calibri"/>
              </a:rPr>
              <a:t>Realizar gráficas avanzadas con ggplot2.</a:t>
            </a:r>
          </a:p>
          <a:p>
            <a:pPr marL="914400" lvl="1" indent="-457200">
              <a:buFont typeface="Arial" panose="020B0604020202020204" pitchFamily="34" charset="0"/>
              <a:buChar char="•"/>
            </a:pPr>
            <a:r>
              <a:rPr lang="es-ES" sz="2800" dirty="0">
                <a:solidFill>
                  <a:schemeClr val="tx1">
                    <a:lumMod val="10000"/>
                  </a:schemeClr>
                </a:solidFill>
                <a:ea typeface="Calibri" charset="0"/>
                <a:cs typeface="Calibri"/>
              </a:rPr>
              <a:t>Elaborar un reporte dinámico en formato </a:t>
            </a:r>
            <a:r>
              <a:rPr lang="es-ES" sz="2800" dirty="0" err="1">
                <a:solidFill>
                  <a:schemeClr val="tx1">
                    <a:lumMod val="10000"/>
                  </a:schemeClr>
                </a:solidFill>
                <a:ea typeface="Calibri" charset="0"/>
                <a:cs typeface="Calibri"/>
              </a:rPr>
              <a:t>pdf</a:t>
            </a:r>
            <a:r>
              <a:rPr lang="es-ES" sz="2800" dirty="0">
                <a:solidFill>
                  <a:schemeClr val="tx1">
                    <a:lumMod val="10000"/>
                  </a:schemeClr>
                </a:solidFill>
                <a:ea typeface="Calibri" charset="0"/>
                <a:cs typeface="Calibri"/>
              </a:rPr>
              <a:t>.</a:t>
            </a:r>
            <a:endParaRPr lang="es-ES" sz="4400" dirty="0">
              <a:solidFill>
                <a:schemeClr val="tx1">
                  <a:lumMod val="10000"/>
                </a:schemeClr>
              </a:solidFill>
              <a:latin typeface="Calibri"/>
              <a:ea typeface="Calibri" charset="0"/>
              <a:cs typeface="Calibri"/>
            </a:endParaRPr>
          </a:p>
        </p:txBody>
      </p:sp>
    </p:spTree>
    <p:extLst>
      <p:ext uri="{BB962C8B-B14F-4D97-AF65-F5344CB8AC3E}">
        <p14:creationId xmlns:p14="http://schemas.microsoft.com/office/powerpoint/2010/main" val="9037794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txBox="1">
            <a:spLocks/>
          </p:cNvSpPr>
          <p:nvPr/>
        </p:nvSpPr>
        <p:spPr>
          <a:xfrm>
            <a:off x="323093" y="210248"/>
            <a:ext cx="8308861" cy="54784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3200" b="1" dirty="0">
                <a:solidFill>
                  <a:srgbClr val="0000FF"/>
                </a:solidFill>
                <a:latin typeface="Courier New" panose="02070309020205020404" pitchFamily="49" charset="0"/>
                <a:cs typeface="Courier New" panose="02070309020205020404" pitchFamily="49" charset="0"/>
              </a:rPr>
              <a:t>Estudio de caso - regresión</a:t>
            </a:r>
            <a:endParaRPr lang="en-US" sz="3200" b="1" dirty="0">
              <a:solidFill>
                <a:srgbClr val="0000FF"/>
              </a:solidFill>
              <a:latin typeface="Courier New" panose="02070309020205020404" pitchFamily="49" charset="0"/>
              <a:cs typeface="Courier New" panose="02070309020205020404" pitchFamily="49" charset="0"/>
            </a:endParaRPr>
          </a:p>
        </p:txBody>
      </p:sp>
      <p:sp>
        <p:nvSpPr>
          <p:cNvPr id="5" name="Rectángulo 4"/>
          <p:cNvSpPr/>
          <p:nvPr/>
        </p:nvSpPr>
        <p:spPr>
          <a:xfrm>
            <a:off x="323092" y="956551"/>
            <a:ext cx="7931907" cy="1200328"/>
          </a:xfrm>
          <a:prstGeom prst="rect">
            <a:avLst/>
          </a:prstGeom>
        </p:spPr>
        <p:txBody>
          <a:bodyPr wrap="square">
            <a:spAutoFit/>
          </a:bodyPr>
          <a:lstStyle/>
          <a:p>
            <a:r>
              <a:rPr lang="es-ES" sz="2400" b="1" dirty="0"/>
              <a:t>Origen de los datos:</a:t>
            </a:r>
            <a:r>
              <a:rPr lang="es-ES" sz="2400" dirty="0"/>
              <a:t> Estudio de estatura de padres e hijos realizado en Inglaterra por Karl Pearson 1903. La muestra tiene 1078 parejas de datos y se transformó a cm.</a:t>
            </a:r>
          </a:p>
        </p:txBody>
      </p:sp>
      <p:sp>
        <p:nvSpPr>
          <p:cNvPr id="8" name="Rectangle 8">
            <a:extLst>
              <a:ext uri="{FF2B5EF4-FFF2-40B4-BE49-F238E27FC236}">
                <a16:creationId xmlns:a16="http://schemas.microsoft.com/office/drawing/2014/main" id="{4603E169-6156-4347-BA66-4FF12274C376}"/>
              </a:ext>
            </a:extLst>
          </p:cNvPr>
          <p:cNvSpPr/>
          <p:nvPr/>
        </p:nvSpPr>
        <p:spPr>
          <a:xfrm>
            <a:off x="5361943" y="3223739"/>
            <a:ext cx="3122009" cy="1200329"/>
          </a:xfrm>
          <a:prstGeom prst="rect">
            <a:avLst/>
          </a:prstGeom>
        </p:spPr>
        <p:txBody>
          <a:bodyPr wrap="none">
            <a:spAutoFit/>
          </a:bodyPr>
          <a:lstStyle/>
          <a:p>
            <a:r>
              <a:rPr lang="es-ES" sz="2400" dirty="0"/>
              <a:t>Set de datos: </a:t>
            </a:r>
            <a:r>
              <a:rPr lang="es-ES" sz="2400" dirty="0" err="1"/>
              <a:t>father.son</a:t>
            </a:r>
            <a:endParaRPr lang="es-ES" sz="2400" dirty="0"/>
          </a:p>
          <a:p>
            <a:endParaRPr lang="es-ES" sz="2400" dirty="0">
              <a:solidFill>
                <a:srgbClr val="0000FF"/>
              </a:solidFill>
            </a:endParaRPr>
          </a:p>
          <a:p>
            <a:r>
              <a:rPr lang="es-ES" sz="2400" dirty="0" err="1">
                <a:solidFill>
                  <a:srgbClr val="0000FF"/>
                </a:solidFill>
              </a:rPr>
              <a:t>reg</a:t>
            </a:r>
            <a:r>
              <a:rPr lang="es-ES" sz="2400" dirty="0">
                <a:solidFill>
                  <a:srgbClr val="0000FF"/>
                </a:solidFill>
              </a:rPr>
              <a:t> &lt;- lm(</a:t>
            </a:r>
            <a:r>
              <a:rPr lang="es-ES" sz="2400" dirty="0"/>
              <a:t>son ~ </a:t>
            </a:r>
            <a:r>
              <a:rPr lang="es-ES" sz="2400" dirty="0" err="1"/>
              <a:t>father</a:t>
            </a:r>
            <a:r>
              <a:rPr lang="es-ES" sz="2400" dirty="0">
                <a:solidFill>
                  <a:srgbClr val="0000FF"/>
                </a:solidFill>
              </a:rPr>
              <a:t>)</a:t>
            </a:r>
          </a:p>
        </p:txBody>
      </p:sp>
      <p:pic>
        <p:nvPicPr>
          <p:cNvPr id="3" name="Imagen 2">
            <a:extLst>
              <a:ext uri="{FF2B5EF4-FFF2-40B4-BE49-F238E27FC236}">
                <a16:creationId xmlns:a16="http://schemas.microsoft.com/office/drawing/2014/main" id="{C61D784E-90C7-F248-88F4-397D5B892AEB}"/>
              </a:ext>
            </a:extLst>
          </p:cNvPr>
          <p:cNvPicPr>
            <a:picLocks noChangeAspect="1"/>
          </p:cNvPicPr>
          <p:nvPr/>
        </p:nvPicPr>
        <p:blipFill>
          <a:blip r:embed="rId2"/>
          <a:stretch>
            <a:fillRect/>
          </a:stretch>
        </p:blipFill>
        <p:spPr>
          <a:xfrm>
            <a:off x="348536" y="2646076"/>
            <a:ext cx="4527803" cy="2870304"/>
          </a:xfrm>
          <a:prstGeom prst="rect">
            <a:avLst/>
          </a:prstGeom>
        </p:spPr>
      </p:pic>
    </p:spTree>
    <p:extLst>
      <p:ext uri="{BB962C8B-B14F-4D97-AF65-F5344CB8AC3E}">
        <p14:creationId xmlns:p14="http://schemas.microsoft.com/office/powerpoint/2010/main" val="38038717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txBox="1">
            <a:spLocks/>
          </p:cNvSpPr>
          <p:nvPr/>
        </p:nvSpPr>
        <p:spPr>
          <a:xfrm>
            <a:off x="127000" y="294915"/>
            <a:ext cx="9241851" cy="54784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3200" b="1" dirty="0">
                <a:solidFill>
                  <a:srgbClr val="0000FF"/>
                </a:solidFill>
                <a:latin typeface="Courier New" panose="02070309020205020404" pitchFamily="49" charset="0"/>
                <a:cs typeface="Courier New" panose="02070309020205020404" pitchFamily="49" charset="0"/>
              </a:rPr>
              <a:t>Supuesto 1: ¿Existe relación lineal?</a:t>
            </a:r>
            <a:endParaRPr lang="en-US" sz="3200" b="1" dirty="0">
              <a:solidFill>
                <a:srgbClr val="0000FF"/>
              </a:solidFill>
              <a:latin typeface="Courier New" panose="02070309020205020404" pitchFamily="49" charset="0"/>
              <a:cs typeface="Courier New" panose="02070309020205020404" pitchFamily="49" charset="0"/>
            </a:endParaRPr>
          </a:p>
        </p:txBody>
      </p:sp>
      <p:pic>
        <p:nvPicPr>
          <p:cNvPr id="2" name="Imagen 1">
            <a:extLst>
              <a:ext uri="{FF2B5EF4-FFF2-40B4-BE49-F238E27FC236}">
                <a16:creationId xmlns:a16="http://schemas.microsoft.com/office/drawing/2014/main" id="{A94615A9-92F2-CB45-8C11-C0F149FF6A7E}"/>
              </a:ext>
            </a:extLst>
          </p:cNvPr>
          <p:cNvPicPr>
            <a:picLocks noChangeAspect="1"/>
          </p:cNvPicPr>
          <p:nvPr/>
        </p:nvPicPr>
        <p:blipFill>
          <a:blip r:embed="rId2"/>
          <a:stretch>
            <a:fillRect/>
          </a:stretch>
        </p:blipFill>
        <p:spPr>
          <a:xfrm>
            <a:off x="707869" y="1224822"/>
            <a:ext cx="7518400" cy="4648200"/>
          </a:xfrm>
          <a:prstGeom prst="rect">
            <a:avLst/>
          </a:prstGeom>
        </p:spPr>
      </p:pic>
    </p:spTree>
    <p:extLst>
      <p:ext uri="{BB962C8B-B14F-4D97-AF65-F5344CB8AC3E}">
        <p14:creationId xmlns:p14="http://schemas.microsoft.com/office/powerpoint/2010/main" val="3414132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0" y="159434"/>
            <a:ext cx="9383889" cy="986937"/>
          </a:xfrm>
          <a:prstGeom prst="rect">
            <a:avLst/>
          </a:prstGeom>
        </p:spPr>
        <p:txBody>
          <a:bodyPr wrap="square">
            <a:spAutoFit/>
          </a:bodyPr>
          <a:lstStyle/>
          <a:p>
            <a:pPr indent="0" algn="ctr">
              <a:buNone/>
            </a:pPr>
            <a:r>
              <a:rPr lang="es-ES" sz="3200" b="1" dirty="0">
                <a:solidFill>
                  <a:srgbClr val="0000FF"/>
                </a:solidFill>
                <a:latin typeface="Courier New" panose="02070309020205020404" pitchFamily="49" charset="0"/>
                <a:cs typeface="Courier New" panose="02070309020205020404" pitchFamily="49" charset="0"/>
              </a:rPr>
              <a:t>Supuesto 2:</a:t>
            </a:r>
            <a:br>
              <a:rPr lang="es-ES" sz="3200" b="1" dirty="0">
                <a:solidFill>
                  <a:srgbClr val="0000FF"/>
                </a:solidFill>
                <a:latin typeface="Courier New" panose="02070309020205020404" pitchFamily="49" charset="0"/>
                <a:cs typeface="Courier New" panose="02070309020205020404" pitchFamily="49" charset="0"/>
              </a:rPr>
            </a:br>
            <a:r>
              <a:rPr lang="es-ES" sz="3200" b="1" dirty="0">
                <a:solidFill>
                  <a:srgbClr val="0000FF"/>
                </a:solidFill>
                <a:latin typeface="Courier New" panose="02070309020205020404" pitchFamily="49" charset="0"/>
                <a:cs typeface="Courier New" panose="02070309020205020404" pitchFamily="49" charset="0"/>
              </a:rPr>
              <a:t>Homogeneidad de varianzas.</a:t>
            </a:r>
            <a:endParaRPr lang="en-US" sz="3200" b="1" dirty="0">
              <a:solidFill>
                <a:srgbClr val="0000FF"/>
              </a:solidFill>
              <a:latin typeface="Courier New" panose="02070309020205020404" pitchFamily="49" charset="0"/>
              <a:cs typeface="Courier New" panose="02070309020205020404" pitchFamily="49" charset="0"/>
            </a:endParaRPr>
          </a:p>
        </p:txBody>
      </p:sp>
      <p:sp>
        <p:nvSpPr>
          <p:cNvPr id="7" name="Rectangle 6"/>
          <p:cNvSpPr/>
          <p:nvPr/>
        </p:nvSpPr>
        <p:spPr>
          <a:xfrm>
            <a:off x="3217712" y="1219586"/>
            <a:ext cx="2471574" cy="461665"/>
          </a:xfrm>
          <a:prstGeom prst="rect">
            <a:avLst/>
          </a:prstGeom>
        </p:spPr>
        <p:txBody>
          <a:bodyPr wrap="none">
            <a:spAutoFit/>
          </a:bodyPr>
          <a:lstStyle/>
          <a:p>
            <a:r>
              <a:rPr lang="es-ES" sz="2400" dirty="0" err="1">
                <a:solidFill>
                  <a:srgbClr val="0000FF"/>
                </a:solidFill>
              </a:rPr>
              <a:t>plot</a:t>
            </a:r>
            <a:r>
              <a:rPr lang="es-ES" sz="2400" dirty="0">
                <a:solidFill>
                  <a:srgbClr val="0000FF"/>
                </a:solidFill>
              </a:rPr>
              <a:t>(</a:t>
            </a:r>
            <a:r>
              <a:rPr lang="es-ES" sz="2400" dirty="0" err="1"/>
              <a:t>reg</a:t>
            </a:r>
            <a:r>
              <a:rPr lang="es-ES" sz="2400" dirty="0"/>
              <a:t>, </a:t>
            </a:r>
            <a:r>
              <a:rPr lang="es-ES" sz="2400" dirty="0" err="1"/>
              <a:t>which</a:t>
            </a:r>
            <a:r>
              <a:rPr lang="es-ES" sz="2400" dirty="0"/>
              <a:t>=</a:t>
            </a:r>
            <a:r>
              <a:rPr lang="es-ES" sz="2400" dirty="0">
                <a:solidFill>
                  <a:srgbClr val="00B050"/>
                </a:solidFill>
              </a:rPr>
              <a:t>1</a:t>
            </a:r>
            <a:r>
              <a:rPr lang="es-ES" sz="2400" dirty="0">
                <a:solidFill>
                  <a:srgbClr val="0000FF"/>
                </a:solidFill>
              </a:rPr>
              <a:t>)</a:t>
            </a:r>
          </a:p>
        </p:txBody>
      </p:sp>
      <p:pic>
        <p:nvPicPr>
          <p:cNvPr id="2" name="Imagen 1">
            <a:extLst>
              <a:ext uri="{FF2B5EF4-FFF2-40B4-BE49-F238E27FC236}">
                <a16:creationId xmlns:a16="http://schemas.microsoft.com/office/drawing/2014/main" id="{3551D363-D5B8-224F-A183-0B5A1068D7F1}"/>
              </a:ext>
            </a:extLst>
          </p:cNvPr>
          <p:cNvPicPr>
            <a:picLocks noChangeAspect="1"/>
          </p:cNvPicPr>
          <p:nvPr/>
        </p:nvPicPr>
        <p:blipFill>
          <a:blip r:embed="rId2"/>
          <a:stretch>
            <a:fillRect/>
          </a:stretch>
        </p:blipFill>
        <p:spPr>
          <a:xfrm>
            <a:off x="917731" y="1754466"/>
            <a:ext cx="7037277" cy="4350749"/>
          </a:xfrm>
          <a:prstGeom prst="rect">
            <a:avLst/>
          </a:prstGeom>
        </p:spPr>
      </p:pic>
    </p:spTree>
    <p:extLst>
      <p:ext uri="{BB962C8B-B14F-4D97-AF65-F5344CB8AC3E}">
        <p14:creationId xmlns:p14="http://schemas.microsoft.com/office/powerpoint/2010/main" val="1087946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1842448" y="405802"/>
            <a:ext cx="5827889" cy="543739"/>
          </a:xfrm>
          <a:prstGeom prst="rect">
            <a:avLst/>
          </a:prstGeom>
        </p:spPr>
        <p:txBody>
          <a:bodyPr wrap="square">
            <a:spAutoFit/>
          </a:bodyPr>
          <a:lstStyle/>
          <a:p>
            <a:pPr indent="0" algn="ctr">
              <a:buNone/>
            </a:pPr>
            <a:r>
              <a:rPr lang="es-ES" sz="3200" b="1" dirty="0">
                <a:solidFill>
                  <a:srgbClr val="0000FF"/>
                </a:solidFill>
                <a:latin typeface="Courier New" panose="02070309020205020404" pitchFamily="49" charset="0"/>
                <a:cs typeface="Courier New" panose="02070309020205020404" pitchFamily="49" charset="0"/>
              </a:rPr>
              <a:t>Supuesto 3: Normalidad.</a:t>
            </a:r>
            <a:endParaRPr lang="en-US" sz="3200" b="1" dirty="0">
              <a:solidFill>
                <a:srgbClr val="0000FF"/>
              </a:solidFill>
              <a:latin typeface="Courier New" panose="02070309020205020404" pitchFamily="49" charset="0"/>
              <a:cs typeface="Courier New" panose="02070309020205020404" pitchFamily="49" charset="0"/>
            </a:endParaRPr>
          </a:p>
        </p:txBody>
      </p:sp>
      <p:sp>
        <p:nvSpPr>
          <p:cNvPr id="6" name="Rectangle 5"/>
          <p:cNvSpPr/>
          <p:nvPr/>
        </p:nvSpPr>
        <p:spPr>
          <a:xfrm>
            <a:off x="3344712" y="1281597"/>
            <a:ext cx="2471574" cy="461665"/>
          </a:xfrm>
          <a:prstGeom prst="rect">
            <a:avLst/>
          </a:prstGeom>
        </p:spPr>
        <p:txBody>
          <a:bodyPr wrap="none">
            <a:spAutoFit/>
          </a:bodyPr>
          <a:lstStyle/>
          <a:p>
            <a:r>
              <a:rPr lang="es-ES" sz="2400" dirty="0" err="1">
                <a:solidFill>
                  <a:srgbClr val="0000FF"/>
                </a:solidFill>
              </a:rPr>
              <a:t>plot</a:t>
            </a:r>
            <a:r>
              <a:rPr lang="es-ES" sz="2400" dirty="0">
                <a:solidFill>
                  <a:srgbClr val="0000FF"/>
                </a:solidFill>
              </a:rPr>
              <a:t>(</a:t>
            </a:r>
            <a:r>
              <a:rPr lang="es-ES" sz="2400" dirty="0" err="1"/>
              <a:t>reg</a:t>
            </a:r>
            <a:r>
              <a:rPr lang="es-ES" sz="2400" dirty="0"/>
              <a:t>, </a:t>
            </a:r>
            <a:r>
              <a:rPr lang="es-ES" sz="2400" dirty="0" err="1"/>
              <a:t>which</a:t>
            </a:r>
            <a:r>
              <a:rPr lang="es-ES" sz="2400" dirty="0"/>
              <a:t>=</a:t>
            </a:r>
            <a:r>
              <a:rPr lang="es-ES" sz="2400" dirty="0">
                <a:solidFill>
                  <a:srgbClr val="00B050"/>
                </a:solidFill>
              </a:rPr>
              <a:t>2</a:t>
            </a:r>
            <a:r>
              <a:rPr lang="es-ES" sz="2400" dirty="0">
                <a:solidFill>
                  <a:srgbClr val="0000FF"/>
                </a:solidFill>
              </a:rPr>
              <a:t>)</a:t>
            </a:r>
          </a:p>
        </p:txBody>
      </p:sp>
      <p:pic>
        <p:nvPicPr>
          <p:cNvPr id="2" name="Imagen 1">
            <a:extLst>
              <a:ext uri="{FF2B5EF4-FFF2-40B4-BE49-F238E27FC236}">
                <a16:creationId xmlns:a16="http://schemas.microsoft.com/office/drawing/2014/main" id="{4F071B9A-F6C0-394B-9F73-B5822A509045}"/>
              </a:ext>
            </a:extLst>
          </p:cNvPr>
          <p:cNvPicPr>
            <a:picLocks noChangeAspect="1"/>
          </p:cNvPicPr>
          <p:nvPr/>
        </p:nvPicPr>
        <p:blipFill>
          <a:blip r:embed="rId2"/>
          <a:stretch>
            <a:fillRect/>
          </a:stretch>
        </p:blipFill>
        <p:spPr>
          <a:xfrm>
            <a:off x="1377799" y="1877770"/>
            <a:ext cx="6292538" cy="3890319"/>
          </a:xfrm>
          <a:prstGeom prst="rect">
            <a:avLst/>
          </a:prstGeom>
        </p:spPr>
      </p:pic>
    </p:spTree>
    <p:extLst>
      <p:ext uri="{BB962C8B-B14F-4D97-AF65-F5344CB8AC3E}">
        <p14:creationId xmlns:p14="http://schemas.microsoft.com/office/powerpoint/2010/main" val="8683107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23714" y="892053"/>
            <a:ext cx="1940403" cy="461665"/>
          </a:xfrm>
          <a:prstGeom prst="rect">
            <a:avLst/>
          </a:prstGeom>
        </p:spPr>
        <p:txBody>
          <a:bodyPr wrap="none">
            <a:spAutoFit/>
          </a:bodyPr>
          <a:lstStyle/>
          <a:p>
            <a:r>
              <a:rPr lang="es-ES" sz="2400" dirty="0" err="1">
                <a:solidFill>
                  <a:srgbClr val="0000FF"/>
                </a:solidFill>
              </a:rPr>
              <a:t>summary</a:t>
            </a:r>
            <a:r>
              <a:rPr lang="es-ES" sz="2400" dirty="0">
                <a:solidFill>
                  <a:srgbClr val="0000FF"/>
                </a:solidFill>
              </a:rPr>
              <a:t>(</a:t>
            </a:r>
            <a:r>
              <a:rPr lang="es-ES" sz="2400" dirty="0" err="1"/>
              <a:t>reg</a:t>
            </a:r>
            <a:r>
              <a:rPr lang="es-ES" sz="2400" dirty="0">
                <a:solidFill>
                  <a:srgbClr val="0000FF"/>
                </a:solidFill>
              </a:rPr>
              <a:t>)</a:t>
            </a:r>
          </a:p>
        </p:txBody>
      </p:sp>
      <p:sp>
        <p:nvSpPr>
          <p:cNvPr id="3" name="Rectangle 2"/>
          <p:cNvSpPr/>
          <p:nvPr/>
        </p:nvSpPr>
        <p:spPr>
          <a:xfrm>
            <a:off x="6440761" y="4043951"/>
            <a:ext cx="2209062" cy="400110"/>
          </a:xfrm>
          <a:prstGeom prst="rect">
            <a:avLst/>
          </a:prstGeom>
        </p:spPr>
        <p:txBody>
          <a:bodyPr wrap="square">
            <a:spAutoFit/>
          </a:bodyPr>
          <a:lstStyle/>
          <a:p>
            <a:pPr algn="ctr"/>
            <a:endParaRPr lang="en-US" sz="2000" dirty="0"/>
          </a:p>
        </p:txBody>
      </p:sp>
      <p:sp>
        <p:nvSpPr>
          <p:cNvPr id="7" name="Rectangle 6"/>
          <p:cNvSpPr/>
          <p:nvPr/>
        </p:nvSpPr>
        <p:spPr>
          <a:xfrm>
            <a:off x="179892" y="1796665"/>
            <a:ext cx="2084225" cy="3785652"/>
          </a:xfrm>
          <a:prstGeom prst="rect">
            <a:avLst/>
          </a:prstGeom>
        </p:spPr>
        <p:txBody>
          <a:bodyPr wrap="none">
            <a:spAutoFit/>
          </a:bodyPr>
          <a:lstStyle/>
          <a:p>
            <a:r>
              <a:rPr lang="es-ES" sz="2000" dirty="0">
                <a:cs typeface="Courier New" panose="02070309020205020404" pitchFamily="49" charset="0"/>
              </a:rPr>
              <a:t>¿La pendiente es</a:t>
            </a:r>
          </a:p>
          <a:p>
            <a:r>
              <a:rPr lang="es-ES" sz="2000" dirty="0">
                <a:cs typeface="Courier New" panose="02070309020205020404" pitchFamily="49" charset="0"/>
              </a:rPr>
              <a:t>significativamente</a:t>
            </a:r>
          </a:p>
          <a:p>
            <a:r>
              <a:rPr lang="es-ES" sz="2000" dirty="0">
                <a:cs typeface="Courier New" panose="02070309020205020404" pitchFamily="49" charset="0"/>
              </a:rPr>
              <a:t>distinta de cero?.</a:t>
            </a:r>
          </a:p>
          <a:p>
            <a:endParaRPr lang="es-ES" sz="2000" dirty="0">
              <a:cs typeface="Courier New" panose="02070309020205020404" pitchFamily="49" charset="0"/>
            </a:endParaRPr>
          </a:p>
          <a:p>
            <a:r>
              <a:rPr lang="es-ES" sz="2000" dirty="0">
                <a:cs typeface="Courier New" panose="02070309020205020404" pitchFamily="49" charset="0"/>
              </a:rPr>
              <a:t>¿Y el intercepto?</a:t>
            </a:r>
          </a:p>
          <a:p>
            <a:endParaRPr lang="es-ES" sz="2000" dirty="0">
              <a:cs typeface="Courier New" panose="02070309020205020404" pitchFamily="49" charset="0"/>
            </a:endParaRPr>
          </a:p>
          <a:p>
            <a:r>
              <a:rPr lang="es-ES" sz="2000" dirty="0">
                <a:cs typeface="Courier New" panose="02070309020205020404" pitchFamily="49" charset="0"/>
              </a:rPr>
              <a:t>¿El modelo es</a:t>
            </a:r>
          </a:p>
          <a:p>
            <a:r>
              <a:rPr lang="es-ES" sz="2000" dirty="0">
                <a:cs typeface="Courier New" panose="02070309020205020404" pitchFamily="49" charset="0"/>
              </a:rPr>
              <a:t>predictivo?</a:t>
            </a:r>
          </a:p>
          <a:p>
            <a:endParaRPr lang="es-ES" sz="2000" dirty="0">
              <a:cs typeface="Courier New" panose="02070309020205020404" pitchFamily="49" charset="0"/>
            </a:endParaRPr>
          </a:p>
          <a:p>
            <a:r>
              <a:rPr lang="es-ES" sz="2000" dirty="0">
                <a:cs typeface="Courier New" panose="02070309020205020404" pitchFamily="49" charset="0"/>
              </a:rPr>
              <a:t>¿Qué tan buena</a:t>
            </a:r>
          </a:p>
          <a:p>
            <a:r>
              <a:rPr lang="es-ES" sz="2000" dirty="0">
                <a:cs typeface="Courier New" panose="02070309020205020404" pitchFamily="49" charset="0"/>
              </a:rPr>
              <a:t>es la predicción?</a:t>
            </a:r>
            <a:endParaRPr lang="en-US" sz="2000" dirty="0"/>
          </a:p>
          <a:p>
            <a:endParaRPr lang="en-US" sz="2000" dirty="0"/>
          </a:p>
        </p:txBody>
      </p:sp>
      <p:sp>
        <p:nvSpPr>
          <p:cNvPr id="8" name="Rectangle 5"/>
          <p:cNvSpPr txBox="1">
            <a:spLocks/>
          </p:cNvSpPr>
          <p:nvPr/>
        </p:nvSpPr>
        <p:spPr>
          <a:xfrm>
            <a:off x="1658203" y="315498"/>
            <a:ext cx="6221877" cy="543739"/>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err="1">
                <a:solidFill>
                  <a:srgbClr val="0000FF"/>
                </a:solidFill>
                <a:latin typeface="Courier New" panose="02070309020205020404" pitchFamily="49" charset="0"/>
                <a:cs typeface="Courier New" panose="02070309020205020404" pitchFamily="49" charset="0"/>
              </a:rPr>
              <a:t>Regresi</a:t>
            </a:r>
            <a:r>
              <a:rPr lang="es-ES" sz="3200" b="1" dirty="0" err="1">
                <a:solidFill>
                  <a:srgbClr val="0000FF"/>
                </a:solidFill>
                <a:latin typeface="Courier New" panose="02070309020205020404" pitchFamily="49" charset="0"/>
                <a:cs typeface="Courier New" panose="02070309020205020404" pitchFamily="49" charset="0"/>
              </a:rPr>
              <a:t>ón</a:t>
            </a:r>
            <a:r>
              <a:rPr lang="es-ES" sz="3200" b="1" dirty="0">
                <a:solidFill>
                  <a:srgbClr val="0000FF"/>
                </a:solidFill>
                <a:latin typeface="Courier New" panose="02070309020205020404" pitchFamily="49" charset="0"/>
                <a:cs typeface="Courier New" panose="02070309020205020404" pitchFamily="49" charset="0"/>
              </a:rPr>
              <a:t> lineal simple.</a:t>
            </a:r>
            <a:endParaRPr lang="en-US" sz="3200" b="1" dirty="0">
              <a:solidFill>
                <a:srgbClr val="0000FF"/>
              </a:solidFill>
              <a:latin typeface="Courier New" panose="02070309020205020404" pitchFamily="49" charset="0"/>
              <a:cs typeface="Courier New" panose="02070309020205020404" pitchFamily="49" charset="0"/>
            </a:endParaRPr>
          </a:p>
        </p:txBody>
      </p:sp>
      <p:pic>
        <p:nvPicPr>
          <p:cNvPr id="4" name="Imagen 3">
            <a:extLst>
              <a:ext uri="{FF2B5EF4-FFF2-40B4-BE49-F238E27FC236}">
                <a16:creationId xmlns:a16="http://schemas.microsoft.com/office/drawing/2014/main" id="{FE3EF3D9-25BE-9343-A312-CA3DB28462B0}"/>
              </a:ext>
            </a:extLst>
          </p:cNvPr>
          <p:cNvPicPr>
            <a:picLocks noChangeAspect="1"/>
          </p:cNvPicPr>
          <p:nvPr/>
        </p:nvPicPr>
        <p:blipFill>
          <a:blip r:embed="rId2"/>
          <a:stretch>
            <a:fillRect/>
          </a:stretch>
        </p:blipFill>
        <p:spPr>
          <a:xfrm>
            <a:off x="2434790" y="1435975"/>
            <a:ext cx="6534635" cy="4146342"/>
          </a:xfrm>
          <a:prstGeom prst="rect">
            <a:avLst/>
          </a:prstGeom>
        </p:spPr>
      </p:pic>
    </p:spTree>
    <p:extLst>
      <p:ext uri="{BB962C8B-B14F-4D97-AF65-F5344CB8AC3E}">
        <p14:creationId xmlns:p14="http://schemas.microsoft.com/office/powerpoint/2010/main" val="14303213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7E332BE-99B7-C641-B2CD-8C185878E8F5}"/>
              </a:ext>
            </a:extLst>
          </p:cNvPr>
          <p:cNvSpPr txBox="1">
            <a:spLocks/>
          </p:cNvSpPr>
          <p:nvPr/>
        </p:nvSpPr>
        <p:spPr>
          <a:xfrm>
            <a:off x="506622" y="183821"/>
            <a:ext cx="8509819" cy="978729"/>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a:solidFill>
                  <a:srgbClr val="0000FF"/>
                </a:solidFill>
                <a:latin typeface="+mn-lt"/>
                <a:cs typeface="Courier New" panose="02070309020205020404" pitchFamily="49" charset="0"/>
              </a:rPr>
              <a:t>Inferencia</a:t>
            </a:r>
            <a:r>
              <a:rPr lang="en-US" sz="3200" b="1" dirty="0">
                <a:solidFill>
                  <a:srgbClr val="0000FF"/>
                </a:solidFill>
                <a:latin typeface="+mn-lt"/>
                <a:cs typeface="Courier New" panose="02070309020205020404" pitchFamily="49" charset="0"/>
              </a:rPr>
              <a:t> de la </a:t>
            </a:r>
            <a:r>
              <a:rPr lang="en-US" sz="3200" b="1" dirty="0" err="1">
                <a:solidFill>
                  <a:srgbClr val="0000FF"/>
                </a:solidFill>
                <a:latin typeface="+mn-lt"/>
                <a:cs typeface="Courier New" panose="02070309020205020404" pitchFamily="49" charset="0"/>
              </a:rPr>
              <a:t>predicción</a:t>
            </a:r>
            <a:r>
              <a:rPr lang="en-US" sz="3200" b="1" dirty="0">
                <a:solidFill>
                  <a:srgbClr val="0000FF"/>
                </a:solidFill>
                <a:latin typeface="+mn-lt"/>
                <a:cs typeface="Courier New" panose="02070309020205020404" pitchFamily="49" charset="0"/>
              </a:rPr>
              <a:t> de </a:t>
            </a:r>
            <a:r>
              <a:rPr lang="en-US" sz="3200" b="1" i="1" dirty="0">
                <a:solidFill>
                  <a:srgbClr val="0000FF"/>
                </a:solidFill>
                <a:latin typeface="+mn-lt"/>
                <a:cs typeface="Courier New" panose="02070309020205020404" pitchFamily="49" charset="0"/>
              </a:rPr>
              <a:t>Y</a:t>
            </a:r>
          </a:p>
          <a:p>
            <a:pPr algn="ctr"/>
            <a:r>
              <a:rPr lang="en-US" sz="3200" i="1" dirty="0">
                <a:solidFill>
                  <a:srgbClr val="000000"/>
                </a:solidFill>
                <a:latin typeface="+mn-lt"/>
                <a:cs typeface="Courier New" panose="02070309020205020404" pitchFamily="49" charset="0"/>
              </a:rPr>
              <a:t>¿</a:t>
            </a:r>
            <a:r>
              <a:rPr lang="en-US" sz="3200" i="1" dirty="0" err="1">
                <a:solidFill>
                  <a:srgbClr val="000000"/>
                </a:solidFill>
                <a:latin typeface="+mn-lt"/>
                <a:cs typeface="Courier New" panose="02070309020205020404" pitchFamily="49" charset="0"/>
              </a:rPr>
              <a:t>Cómo</a:t>
            </a:r>
            <a:r>
              <a:rPr lang="en-US" sz="3200" i="1" dirty="0">
                <a:solidFill>
                  <a:srgbClr val="000000"/>
                </a:solidFill>
                <a:latin typeface="+mn-lt"/>
                <a:cs typeface="Courier New" panose="02070309020205020404" pitchFamily="49" charset="0"/>
              </a:rPr>
              <a:t> </a:t>
            </a:r>
            <a:r>
              <a:rPr lang="en-US" sz="3200" i="1" dirty="0" err="1">
                <a:solidFill>
                  <a:srgbClr val="000000"/>
                </a:solidFill>
                <a:latin typeface="+mn-lt"/>
                <a:cs typeface="Courier New" panose="02070309020205020404" pitchFamily="49" charset="0"/>
              </a:rPr>
              <a:t>predecir</a:t>
            </a:r>
            <a:r>
              <a:rPr lang="en-US" sz="3200" i="1" dirty="0">
                <a:solidFill>
                  <a:srgbClr val="000000"/>
                </a:solidFill>
                <a:latin typeface="+mn-lt"/>
                <a:cs typeface="Courier New" panose="02070309020205020404" pitchFamily="49" charset="0"/>
              </a:rPr>
              <a:t>?</a:t>
            </a:r>
          </a:p>
        </p:txBody>
      </p:sp>
      <p:sp>
        <p:nvSpPr>
          <p:cNvPr id="4" name="Rectángulo 3">
            <a:extLst>
              <a:ext uri="{FF2B5EF4-FFF2-40B4-BE49-F238E27FC236}">
                <a16:creationId xmlns:a16="http://schemas.microsoft.com/office/drawing/2014/main" id="{28F2F80C-7803-164F-AF54-E92EF3687CFC}"/>
              </a:ext>
            </a:extLst>
          </p:cNvPr>
          <p:cNvSpPr/>
          <p:nvPr/>
        </p:nvSpPr>
        <p:spPr>
          <a:xfrm>
            <a:off x="506622" y="1389894"/>
            <a:ext cx="8110217" cy="3416320"/>
          </a:xfrm>
          <a:prstGeom prst="rect">
            <a:avLst/>
          </a:prstGeom>
        </p:spPr>
        <p:txBody>
          <a:bodyPr wrap="square">
            <a:spAutoFit/>
          </a:bodyPr>
          <a:lstStyle/>
          <a:p>
            <a:r>
              <a:rPr lang="es-CL" sz="2400" b="1" dirty="0"/>
              <a:t>Dado los estimados obtenidos de β</a:t>
            </a:r>
            <a:r>
              <a:rPr lang="es-CL" sz="2400" b="1" i="1" baseline="-25000" dirty="0"/>
              <a:t>0</a:t>
            </a:r>
            <a:r>
              <a:rPr lang="es-CL" sz="2400" b="1" dirty="0"/>
              <a:t> y β</a:t>
            </a:r>
            <a:r>
              <a:rPr lang="es-CL" sz="2400" b="1" i="1" baseline="-25000" dirty="0"/>
              <a:t>1</a:t>
            </a:r>
            <a:r>
              <a:rPr lang="es-CL" sz="2400" b="1" dirty="0"/>
              <a:t> podemos predecir el valor de </a:t>
            </a:r>
            <a:r>
              <a:rPr lang="es-CL" sz="2400" b="1" i="1" dirty="0"/>
              <a:t>y</a:t>
            </a:r>
            <a:r>
              <a:rPr lang="es-CL" sz="2400" b="1" i="1" baseline="-25000" dirty="0"/>
              <a:t>i</a:t>
            </a:r>
            <a:r>
              <a:rPr lang="es-CL" sz="2400" b="1" dirty="0"/>
              <a:t> para cualquier valor de </a:t>
            </a:r>
            <a:r>
              <a:rPr lang="es-CL" sz="2400" b="1" i="1" dirty="0"/>
              <a:t>x</a:t>
            </a:r>
            <a:r>
              <a:rPr lang="es-CL" sz="2400" b="1" i="1" baseline="-25000" dirty="0"/>
              <a:t>i </a:t>
            </a:r>
            <a:r>
              <a:rPr lang="es-CL" sz="2400" b="1" i="1" dirty="0"/>
              <a:t>como:</a:t>
            </a:r>
          </a:p>
          <a:p>
            <a:endParaRPr lang="es-CL" sz="2400" b="1" i="1" dirty="0"/>
          </a:p>
          <a:p>
            <a:pPr algn="ctr"/>
            <a:r>
              <a:rPr lang="es-CL" sz="2400" b="1" i="1" dirty="0"/>
              <a:t>y</a:t>
            </a:r>
            <a:r>
              <a:rPr lang="es-CL" sz="2400" b="1" i="1" baseline="-25000" dirty="0"/>
              <a:t>i</a:t>
            </a:r>
            <a:r>
              <a:rPr lang="es-CL" sz="2400" b="1" dirty="0"/>
              <a:t> = β</a:t>
            </a:r>
            <a:r>
              <a:rPr lang="es-CL" sz="2400" b="1" i="1" baseline="-25000" dirty="0"/>
              <a:t>0</a:t>
            </a:r>
            <a:r>
              <a:rPr lang="es-CL" sz="2400" b="1" dirty="0"/>
              <a:t> + β</a:t>
            </a:r>
            <a:r>
              <a:rPr lang="es-CL" sz="2400" b="1" i="1" baseline="-25000" dirty="0"/>
              <a:t>1</a:t>
            </a:r>
            <a:r>
              <a:rPr lang="es-CL" sz="2400" b="1" dirty="0"/>
              <a:t> </a:t>
            </a:r>
            <a:r>
              <a:rPr lang="es-CL" sz="2400" b="1" i="1" dirty="0"/>
              <a:t>x</a:t>
            </a:r>
            <a:r>
              <a:rPr lang="es-CL" sz="2400" b="1" i="1" baseline="-25000" dirty="0"/>
              <a:t>1</a:t>
            </a:r>
          </a:p>
          <a:p>
            <a:pPr algn="ctr"/>
            <a:endParaRPr lang="es-CL" sz="2400" dirty="0"/>
          </a:p>
          <a:p>
            <a:r>
              <a:rPr lang="es-CL" sz="2400" b="1" dirty="0"/>
              <a:t>Supuestos:</a:t>
            </a:r>
          </a:p>
          <a:p>
            <a:endParaRPr lang="es-CL" sz="2400" b="1" dirty="0"/>
          </a:p>
          <a:p>
            <a:r>
              <a:rPr lang="es-CL" sz="2400" b="1" dirty="0">
                <a:solidFill>
                  <a:srgbClr val="00B050"/>
                </a:solidFill>
              </a:rPr>
              <a:t>El modelo lineal es verdadero dentro del rango de los datos de la muestra.</a:t>
            </a:r>
          </a:p>
        </p:txBody>
      </p:sp>
    </p:spTree>
    <p:extLst>
      <p:ext uri="{BB962C8B-B14F-4D97-AF65-F5344CB8AC3E}">
        <p14:creationId xmlns:p14="http://schemas.microsoft.com/office/powerpoint/2010/main" val="23692194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7E332BE-99B7-C641-B2CD-8C185878E8F5}"/>
              </a:ext>
            </a:extLst>
          </p:cNvPr>
          <p:cNvSpPr txBox="1">
            <a:spLocks/>
          </p:cNvSpPr>
          <p:nvPr/>
        </p:nvSpPr>
        <p:spPr>
          <a:xfrm>
            <a:off x="506622" y="399265"/>
            <a:ext cx="8509819" cy="54784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a:solidFill>
                  <a:srgbClr val="0000FF"/>
                </a:solidFill>
                <a:latin typeface="+mn-lt"/>
                <a:cs typeface="Courier New" panose="02070309020205020404" pitchFamily="49" charset="0"/>
              </a:rPr>
              <a:t>Predicción</a:t>
            </a:r>
            <a:r>
              <a:rPr lang="en-US" sz="3200" b="1" dirty="0">
                <a:solidFill>
                  <a:srgbClr val="0000FF"/>
                </a:solidFill>
                <a:latin typeface="+mn-lt"/>
                <a:cs typeface="Courier New" panose="02070309020205020404" pitchFamily="49" charset="0"/>
              </a:rPr>
              <a:t> </a:t>
            </a:r>
            <a:r>
              <a:rPr lang="en-US" sz="3200" b="1" dirty="0" err="1">
                <a:solidFill>
                  <a:srgbClr val="0000FF"/>
                </a:solidFill>
                <a:latin typeface="+mn-lt"/>
                <a:cs typeface="Courier New" panose="02070309020205020404" pitchFamily="49" charset="0"/>
              </a:rPr>
              <a:t>usando</a:t>
            </a:r>
            <a:r>
              <a:rPr lang="en-US" sz="3200" b="1" dirty="0">
                <a:solidFill>
                  <a:srgbClr val="0000FF"/>
                </a:solidFill>
                <a:latin typeface="+mn-lt"/>
                <a:cs typeface="Courier New" panose="02070309020205020404" pitchFamily="49" charset="0"/>
              </a:rPr>
              <a:t> R</a:t>
            </a:r>
            <a:endParaRPr lang="en-US" sz="3200" i="1" dirty="0">
              <a:solidFill>
                <a:srgbClr val="0000FF"/>
              </a:solidFill>
              <a:latin typeface="+mn-lt"/>
              <a:cs typeface="Courier New" panose="02070309020205020404" pitchFamily="49" charset="0"/>
            </a:endParaRPr>
          </a:p>
        </p:txBody>
      </p:sp>
      <p:sp>
        <p:nvSpPr>
          <p:cNvPr id="3" name="Rectángulo 2">
            <a:extLst>
              <a:ext uri="{FF2B5EF4-FFF2-40B4-BE49-F238E27FC236}">
                <a16:creationId xmlns:a16="http://schemas.microsoft.com/office/drawing/2014/main" id="{01A5BA29-B72B-674A-AD7E-F0D8AB64437E}"/>
              </a:ext>
            </a:extLst>
          </p:cNvPr>
          <p:cNvSpPr/>
          <p:nvPr/>
        </p:nvSpPr>
        <p:spPr>
          <a:xfrm>
            <a:off x="321276" y="1830219"/>
            <a:ext cx="8377881" cy="830997"/>
          </a:xfrm>
          <a:prstGeom prst="rect">
            <a:avLst/>
          </a:prstGeom>
        </p:spPr>
        <p:txBody>
          <a:bodyPr wrap="square">
            <a:spAutoFit/>
          </a:bodyPr>
          <a:lstStyle/>
          <a:p>
            <a:r>
              <a:rPr lang="es-CL" sz="2400" dirty="0">
                <a:solidFill>
                  <a:schemeClr val="accent1">
                    <a:lumMod val="75000"/>
                  </a:schemeClr>
                </a:solidFill>
              </a:rPr>
              <a:t>predict.lm</a:t>
            </a:r>
            <a:r>
              <a:rPr lang="es-CL" sz="2400" dirty="0"/>
              <a:t>(reg, newdata=data.frame(father_cm=c(</a:t>
            </a:r>
            <a:r>
              <a:rPr lang="es-CL" sz="2400" dirty="0">
                <a:solidFill>
                  <a:schemeClr val="accent1">
                    <a:lumMod val="75000"/>
                  </a:schemeClr>
                </a:solidFill>
              </a:rPr>
              <a:t>160</a:t>
            </a:r>
            <a:r>
              <a:rPr lang="es-CL" sz="2400" dirty="0"/>
              <a:t>,</a:t>
            </a:r>
            <a:r>
              <a:rPr lang="es-CL" sz="2400" dirty="0">
                <a:solidFill>
                  <a:schemeClr val="accent1">
                    <a:lumMod val="75000"/>
                  </a:schemeClr>
                </a:solidFill>
              </a:rPr>
              <a:t>170</a:t>
            </a:r>
            <a:r>
              <a:rPr lang="es-CL" sz="2400" dirty="0"/>
              <a:t>,</a:t>
            </a:r>
            <a:r>
              <a:rPr lang="es-CL" sz="2400" dirty="0">
                <a:solidFill>
                  <a:schemeClr val="accent1">
                    <a:lumMod val="75000"/>
                  </a:schemeClr>
                </a:solidFill>
              </a:rPr>
              <a:t>180</a:t>
            </a:r>
            <a:r>
              <a:rPr lang="es-CL" sz="2400" dirty="0"/>
              <a:t>)), </a:t>
            </a:r>
            <a:r>
              <a:rPr lang="es-CL" sz="2400" dirty="0">
                <a:solidFill>
                  <a:schemeClr val="accent1">
                    <a:lumMod val="75000"/>
                  </a:schemeClr>
                </a:solidFill>
              </a:rPr>
              <a:t>interval=</a:t>
            </a:r>
            <a:r>
              <a:rPr lang="es-CL" sz="2400" dirty="0">
                <a:solidFill>
                  <a:srgbClr val="00B050"/>
                </a:solidFill>
              </a:rPr>
              <a:t>"confidence"</a:t>
            </a:r>
            <a:r>
              <a:rPr lang="es-CL" sz="2400" dirty="0"/>
              <a:t>)</a:t>
            </a:r>
          </a:p>
        </p:txBody>
      </p:sp>
      <p:sp>
        <p:nvSpPr>
          <p:cNvPr id="4" name="Rectángulo 3">
            <a:extLst>
              <a:ext uri="{FF2B5EF4-FFF2-40B4-BE49-F238E27FC236}">
                <a16:creationId xmlns:a16="http://schemas.microsoft.com/office/drawing/2014/main" id="{A7422AA4-1DD4-7E42-9B0D-4F0860157899}"/>
              </a:ext>
            </a:extLst>
          </p:cNvPr>
          <p:cNvSpPr/>
          <p:nvPr/>
        </p:nvSpPr>
        <p:spPr>
          <a:xfrm>
            <a:off x="321276" y="1137722"/>
            <a:ext cx="3292055" cy="461665"/>
          </a:xfrm>
          <a:prstGeom prst="rect">
            <a:avLst/>
          </a:prstGeom>
        </p:spPr>
        <p:txBody>
          <a:bodyPr wrap="none">
            <a:spAutoFit/>
          </a:bodyPr>
          <a:lstStyle/>
          <a:p>
            <a:r>
              <a:rPr lang="es-CL" sz="2400" b="1" dirty="0"/>
              <a:t>Predicción del promedio</a:t>
            </a:r>
            <a:endParaRPr lang="es-CL" sz="2400" dirty="0"/>
          </a:p>
        </p:txBody>
      </p:sp>
      <p:pic>
        <p:nvPicPr>
          <p:cNvPr id="5" name="Imagen 4">
            <a:extLst>
              <a:ext uri="{FF2B5EF4-FFF2-40B4-BE49-F238E27FC236}">
                <a16:creationId xmlns:a16="http://schemas.microsoft.com/office/drawing/2014/main" id="{1FAEFAC5-24CF-2942-9873-449F32EA14A1}"/>
              </a:ext>
            </a:extLst>
          </p:cNvPr>
          <p:cNvPicPr>
            <a:picLocks noChangeAspect="1"/>
          </p:cNvPicPr>
          <p:nvPr/>
        </p:nvPicPr>
        <p:blipFill>
          <a:blip r:embed="rId2"/>
          <a:stretch>
            <a:fillRect/>
          </a:stretch>
        </p:blipFill>
        <p:spPr>
          <a:xfrm>
            <a:off x="2347784" y="2892050"/>
            <a:ext cx="3842952" cy="1466568"/>
          </a:xfrm>
          <a:prstGeom prst="rect">
            <a:avLst/>
          </a:prstGeom>
        </p:spPr>
      </p:pic>
    </p:spTree>
    <p:extLst>
      <p:ext uri="{BB962C8B-B14F-4D97-AF65-F5344CB8AC3E}">
        <p14:creationId xmlns:p14="http://schemas.microsoft.com/office/powerpoint/2010/main" val="19396538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7E332BE-99B7-C641-B2CD-8C185878E8F5}"/>
              </a:ext>
            </a:extLst>
          </p:cNvPr>
          <p:cNvSpPr txBox="1">
            <a:spLocks/>
          </p:cNvSpPr>
          <p:nvPr/>
        </p:nvSpPr>
        <p:spPr>
          <a:xfrm>
            <a:off x="506622" y="399265"/>
            <a:ext cx="8509819" cy="54784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a:solidFill>
                  <a:srgbClr val="0000FF"/>
                </a:solidFill>
                <a:latin typeface="+mn-lt"/>
                <a:cs typeface="Courier New" panose="02070309020205020404" pitchFamily="49" charset="0"/>
              </a:rPr>
              <a:t>Predicción</a:t>
            </a:r>
            <a:r>
              <a:rPr lang="en-US" sz="3200" b="1" dirty="0">
                <a:solidFill>
                  <a:srgbClr val="0000FF"/>
                </a:solidFill>
                <a:latin typeface="+mn-lt"/>
                <a:cs typeface="Courier New" panose="02070309020205020404" pitchFamily="49" charset="0"/>
              </a:rPr>
              <a:t> </a:t>
            </a:r>
            <a:r>
              <a:rPr lang="en-US" sz="3200" b="1" dirty="0" err="1">
                <a:solidFill>
                  <a:srgbClr val="0000FF"/>
                </a:solidFill>
                <a:latin typeface="+mn-lt"/>
                <a:cs typeface="Courier New" panose="02070309020205020404" pitchFamily="49" charset="0"/>
              </a:rPr>
              <a:t>usando</a:t>
            </a:r>
            <a:r>
              <a:rPr lang="en-US" sz="3200" b="1" dirty="0">
                <a:solidFill>
                  <a:srgbClr val="0000FF"/>
                </a:solidFill>
                <a:latin typeface="+mn-lt"/>
                <a:cs typeface="Courier New" panose="02070309020205020404" pitchFamily="49" charset="0"/>
              </a:rPr>
              <a:t> R</a:t>
            </a:r>
            <a:endParaRPr lang="en-US" sz="3200" i="1" dirty="0">
              <a:solidFill>
                <a:srgbClr val="0000FF"/>
              </a:solidFill>
              <a:latin typeface="+mn-lt"/>
              <a:cs typeface="Courier New" panose="02070309020205020404" pitchFamily="49" charset="0"/>
            </a:endParaRPr>
          </a:p>
        </p:txBody>
      </p:sp>
      <p:sp>
        <p:nvSpPr>
          <p:cNvPr id="7" name="Rectángulo 6">
            <a:extLst>
              <a:ext uri="{FF2B5EF4-FFF2-40B4-BE49-F238E27FC236}">
                <a16:creationId xmlns:a16="http://schemas.microsoft.com/office/drawing/2014/main" id="{57B06041-CD18-3042-9BB6-699FED2232FA}"/>
              </a:ext>
            </a:extLst>
          </p:cNvPr>
          <p:cNvSpPr/>
          <p:nvPr/>
        </p:nvSpPr>
        <p:spPr>
          <a:xfrm>
            <a:off x="222422" y="1414223"/>
            <a:ext cx="3566746" cy="461665"/>
          </a:xfrm>
          <a:prstGeom prst="rect">
            <a:avLst/>
          </a:prstGeom>
        </p:spPr>
        <p:txBody>
          <a:bodyPr wrap="none">
            <a:spAutoFit/>
          </a:bodyPr>
          <a:lstStyle/>
          <a:p>
            <a:r>
              <a:rPr lang="es-CL" sz="2400" b="1" dirty="0"/>
              <a:t>Predicción de un individuo</a:t>
            </a:r>
            <a:endParaRPr lang="es-CL" sz="2400" dirty="0"/>
          </a:p>
        </p:txBody>
      </p:sp>
      <p:pic>
        <p:nvPicPr>
          <p:cNvPr id="2" name="Imagen 1">
            <a:extLst>
              <a:ext uri="{FF2B5EF4-FFF2-40B4-BE49-F238E27FC236}">
                <a16:creationId xmlns:a16="http://schemas.microsoft.com/office/drawing/2014/main" id="{5BC866B7-A23A-CE40-BA16-5B89D33CCFFA}"/>
              </a:ext>
            </a:extLst>
          </p:cNvPr>
          <p:cNvPicPr>
            <a:picLocks noChangeAspect="1"/>
          </p:cNvPicPr>
          <p:nvPr/>
        </p:nvPicPr>
        <p:blipFill>
          <a:blip r:embed="rId2"/>
          <a:stretch>
            <a:fillRect/>
          </a:stretch>
        </p:blipFill>
        <p:spPr>
          <a:xfrm>
            <a:off x="2238631" y="2898641"/>
            <a:ext cx="4294657" cy="1680518"/>
          </a:xfrm>
          <a:prstGeom prst="rect">
            <a:avLst/>
          </a:prstGeom>
        </p:spPr>
      </p:pic>
      <p:sp>
        <p:nvSpPr>
          <p:cNvPr id="8" name="Rectángulo 7">
            <a:extLst>
              <a:ext uri="{FF2B5EF4-FFF2-40B4-BE49-F238E27FC236}">
                <a16:creationId xmlns:a16="http://schemas.microsoft.com/office/drawing/2014/main" id="{74FD2280-4C13-EE45-B8E3-F42D18352DF3}"/>
              </a:ext>
            </a:extLst>
          </p:cNvPr>
          <p:cNvSpPr/>
          <p:nvPr/>
        </p:nvSpPr>
        <p:spPr>
          <a:xfrm>
            <a:off x="295872" y="1927505"/>
            <a:ext cx="8377881" cy="830997"/>
          </a:xfrm>
          <a:prstGeom prst="rect">
            <a:avLst/>
          </a:prstGeom>
        </p:spPr>
        <p:txBody>
          <a:bodyPr wrap="square">
            <a:spAutoFit/>
          </a:bodyPr>
          <a:lstStyle/>
          <a:p>
            <a:r>
              <a:rPr lang="es-CL" sz="2400" dirty="0">
                <a:solidFill>
                  <a:schemeClr val="accent1">
                    <a:lumMod val="75000"/>
                  </a:schemeClr>
                </a:solidFill>
              </a:rPr>
              <a:t>predict.lm</a:t>
            </a:r>
            <a:r>
              <a:rPr lang="es-CL" sz="2400" dirty="0"/>
              <a:t>(reg, newdata=data.frame(father_cm=c(</a:t>
            </a:r>
            <a:r>
              <a:rPr lang="es-CL" sz="2400" dirty="0">
                <a:solidFill>
                  <a:schemeClr val="accent1">
                    <a:lumMod val="75000"/>
                  </a:schemeClr>
                </a:solidFill>
              </a:rPr>
              <a:t>160</a:t>
            </a:r>
            <a:r>
              <a:rPr lang="es-CL" sz="2400" dirty="0"/>
              <a:t>,</a:t>
            </a:r>
            <a:r>
              <a:rPr lang="es-CL" sz="2400" dirty="0">
                <a:solidFill>
                  <a:schemeClr val="accent1">
                    <a:lumMod val="75000"/>
                  </a:schemeClr>
                </a:solidFill>
              </a:rPr>
              <a:t>170</a:t>
            </a:r>
            <a:r>
              <a:rPr lang="es-CL" sz="2400" dirty="0"/>
              <a:t>,</a:t>
            </a:r>
            <a:r>
              <a:rPr lang="es-CL" sz="2400" dirty="0">
                <a:solidFill>
                  <a:schemeClr val="accent1">
                    <a:lumMod val="75000"/>
                  </a:schemeClr>
                </a:solidFill>
              </a:rPr>
              <a:t>180</a:t>
            </a:r>
            <a:r>
              <a:rPr lang="es-CL" sz="2400" dirty="0"/>
              <a:t>)), </a:t>
            </a:r>
            <a:r>
              <a:rPr lang="es-CL" sz="2400" dirty="0">
                <a:solidFill>
                  <a:schemeClr val="accent1">
                    <a:lumMod val="75000"/>
                  </a:schemeClr>
                </a:solidFill>
              </a:rPr>
              <a:t>interval=</a:t>
            </a:r>
            <a:r>
              <a:rPr lang="es-CL" sz="2400" dirty="0">
                <a:solidFill>
                  <a:srgbClr val="00B050"/>
                </a:solidFill>
              </a:rPr>
              <a:t>”prediction"</a:t>
            </a:r>
            <a:r>
              <a:rPr lang="es-CL" sz="2400" dirty="0"/>
              <a:t>)</a:t>
            </a:r>
          </a:p>
        </p:txBody>
      </p:sp>
    </p:spTree>
    <p:extLst>
      <p:ext uri="{BB962C8B-B14F-4D97-AF65-F5344CB8AC3E}">
        <p14:creationId xmlns:p14="http://schemas.microsoft.com/office/powerpoint/2010/main" val="41301360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40CAF8D0-C8F6-674D-82AD-7EF882B20442}"/>
              </a:ext>
            </a:extLst>
          </p:cNvPr>
          <p:cNvSpPr txBox="1">
            <a:spLocks/>
          </p:cNvSpPr>
          <p:nvPr/>
        </p:nvSpPr>
        <p:spPr>
          <a:xfrm>
            <a:off x="229901" y="357474"/>
            <a:ext cx="8509819" cy="930511"/>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a:solidFill>
                  <a:srgbClr val="0000FF"/>
                </a:solidFill>
                <a:latin typeface="+mn-lt"/>
                <a:cs typeface="Courier New" panose="02070309020205020404" pitchFamily="49" charset="0"/>
              </a:rPr>
              <a:t>Predicción</a:t>
            </a:r>
            <a:r>
              <a:rPr lang="en-US" sz="3200" b="1" dirty="0">
                <a:solidFill>
                  <a:srgbClr val="0000FF"/>
                </a:solidFill>
                <a:latin typeface="+mn-lt"/>
                <a:cs typeface="Courier New" panose="02070309020205020404" pitchFamily="49" charset="0"/>
              </a:rPr>
              <a:t> de </a:t>
            </a:r>
            <a:r>
              <a:rPr lang="en-US" sz="3200" b="1" i="1" dirty="0">
                <a:solidFill>
                  <a:srgbClr val="0000FF"/>
                </a:solidFill>
                <a:latin typeface="+mn-lt"/>
                <a:cs typeface="Courier New" panose="02070309020205020404" pitchFamily="49" charset="0"/>
              </a:rPr>
              <a:t>Y</a:t>
            </a:r>
          </a:p>
          <a:p>
            <a:pPr algn="ctr"/>
            <a:r>
              <a:rPr lang="en-US" sz="2800" b="1" i="1" dirty="0" err="1">
                <a:latin typeface="+mn-lt"/>
                <a:cs typeface="Courier New" panose="02070309020205020404" pitchFamily="49" charset="0"/>
              </a:rPr>
              <a:t>Cuidado</a:t>
            </a:r>
            <a:r>
              <a:rPr lang="en-US" sz="2800" b="1" i="1" dirty="0">
                <a:latin typeface="+mn-lt"/>
                <a:cs typeface="Courier New" panose="02070309020205020404" pitchFamily="49" charset="0"/>
              </a:rPr>
              <a:t> con </a:t>
            </a:r>
            <a:r>
              <a:rPr lang="en-US" sz="2800" b="1" i="1" dirty="0" err="1">
                <a:latin typeface="+mn-lt"/>
                <a:cs typeface="Courier New" panose="02070309020205020404" pitchFamily="49" charset="0"/>
              </a:rPr>
              <a:t>extrapolar</a:t>
            </a:r>
            <a:endParaRPr lang="en-US" sz="2800" b="1" i="1" dirty="0">
              <a:latin typeface="+mn-lt"/>
              <a:cs typeface="Courier New" panose="02070309020205020404" pitchFamily="49" charset="0"/>
            </a:endParaRPr>
          </a:p>
        </p:txBody>
      </p:sp>
      <p:sp>
        <p:nvSpPr>
          <p:cNvPr id="3" name="Rectángulo 2">
            <a:extLst>
              <a:ext uri="{FF2B5EF4-FFF2-40B4-BE49-F238E27FC236}">
                <a16:creationId xmlns:a16="http://schemas.microsoft.com/office/drawing/2014/main" id="{D9558011-14E1-2840-9779-182F83F6C5F6}"/>
              </a:ext>
            </a:extLst>
          </p:cNvPr>
          <p:cNvSpPr/>
          <p:nvPr/>
        </p:nvSpPr>
        <p:spPr>
          <a:xfrm>
            <a:off x="4641263" y="2012405"/>
            <a:ext cx="3724261" cy="461665"/>
          </a:xfrm>
          <a:prstGeom prst="rect">
            <a:avLst/>
          </a:prstGeom>
        </p:spPr>
        <p:txBody>
          <a:bodyPr wrap="square">
            <a:spAutoFit/>
          </a:bodyPr>
          <a:lstStyle/>
          <a:p>
            <a:r>
              <a:rPr lang="es-CL" sz="2400" dirty="0"/>
              <a:t>Father_cm = c(</a:t>
            </a:r>
            <a:r>
              <a:rPr lang="es-CL" sz="2400" dirty="0">
                <a:solidFill>
                  <a:schemeClr val="accent1">
                    <a:lumMod val="75000"/>
                  </a:schemeClr>
                </a:solidFill>
              </a:rPr>
              <a:t>260</a:t>
            </a:r>
            <a:r>
              <a:rPr lang="es-CL" sz="2400" dirty="0"/>
              <a:t>,</a:t>
            </a:r>
            <a:r>
              <a:rPr lang="es-CL" sz="2400" dirty="0">
                <a:solidFill>
                  <a:schemeClr val="accent1">
                    <a:lumMod val="75000"/>
                  </a:schemeClr>
                </a:solidFill>
              </a:rPr>
              <a:t>270</a:t>
            </a:r>
            <a:r>
              <a:rPr lang="es-CL" sz="2400" dirty="0"/>
              <a:t>,</a:t>
            </a:r>
            <a:r>
              <a:rPr lang="es-CL" sz="2400" dirty="0">
                <a:solidFill>
                  <a:schemeClr val="accent1">
                    <a:lumMod val="75000"/>
                  </a:schemeClr>
                </a:solidFill>
              </a:rPr>
              <a:t>280)</a:t>
            </a:r>
            <a:endParaRPr lang="es-CL" sz="2400" dirty="0"/>
          </a:p>
        </p:txBody>
      </p:sp>
      <p:pic>
        <p:nvPicPr>
          <p:cNvPr id="2" name="Imagen 1">
            <a:extLst>
              <a:ext uri="{FF2B5EF4-FFF2-40B4-BE49-F238E27FC236}">
                <a16:creationId xmlns:a16="http://schemas.microsoft.com/office/drawing/2014/main" id="{DC7524A4-CE18-6341-86A5-07FBD543E510}"/>
              </a:ext>
            </a:extLst>
          </p:cNvPr>
          <p:cNvPicPr>
            <a:picLocks noChangeAspect="1"/>
          </p:cNvPicPr>
          <p:nvPr/>
        </p:nvPicPr>
        <p:blipFill>
          <a:blip r:embed="rId2"/>
          <a:stretch>
            <a:fillRect/>
          </a:stretch>
        </p:blipFill>
        <p:spPr>
          <a:xfrm>
            <a:off x="4695224" y="2679502"/>
            <a:ext cx="3670300" cy="1333500"/>
          </a:xfrm>
          <a:prstGeom prst="rect">
            <a:avLst/>
          </a:prstGeom>
        </p:spPr>
      </p:pic>
      <p:pic>
        <p:nvPicPr>
          <p:cNvPr id="5" name="Imagen 4">
            <a:extLst>
              <a:ext uri="{FF2B5EF4-FFF2-40B4-BE49-F238E27FC236}">
                <a16:creationId xmlns:a16="http://schemas.microsoft.com/office/drawing/2014/main" id="{5190E66B-1DF3-6145-AE36-9DB53E7D4FC7}"/>
              </a:ext>
            </a:extLst>
          </p:cNvPr>
          <p:cNvPicPr>
            <a:picLocks noChangeAspect="1"/>
          </p:cNvPicPr>
          <p:nvPr/>
        </p:nvPicPr>
        <p:blipFill>
          <a:blip r:embed="rId3"/>
          <a:stretch>
            <a:fillRect/>
          </a:stretch>
        </p:blipFill>
        <p:spPr>
          <a:xfrm>
            <a:off x="229901" y="2704902"/>
            <a:ext cx="3568700" cy="1308100"/>
          </a:xfrm>
          <a:prstGeom prst="rect">
            <a:avLst/>
          </a:prstGeom>
        </p:spPr>
      </p:pic>
      <p:sp>
        <p:nvSpPr>
          <p:cNvPr id="6" name="Rectángulo 5">
            <a:extLst>
              <a:ext uri="{FF2B5EF4-FFF2-40B4-BE49-F238E27FC236}">
                <a16:creationId xmlns:a16="http://schemas.microsoft.com/office/drawing/2014/main" id="{C5A08344-DCBB-214E-AA65-C1FE4E953EF0}"/>
              </a:ext>
            </a:extLst>
          </p:cNvPr>
          <p:cNvSpPr/>
          <p:nvPr/>
        </p:nvSpPr>
        <p:spPr>
          <a:xfrm>
            <a:off x="501651" y="2012405"/>
            <a:ext cx="3724261" cy="461665"/>
          </a:xfrm>
          <a:prstGeom prst="rect">
            <a:avLst/>
          </a:prstGeom>
        </p:spPr>
        <p:txBody>
          <a:bodyPr wrap="square">
            <a:spAutoFit/>
          </a:bodyPr>
          <a:lstStyle/>
          <a:p>
            <a:r>
              <a:rPr lang="es-CL" sz="2400" dirty="0"/>
              <a:t>Father_cm = c(</a:t>
            </a:r>
            <a:r>
              <a:rPr lang="es-CL" sz="2400" dirty="0">
                <a:solidFill>
                  <a:schemeClr val="accent1">
                    <a:lumMod val="75000"/>
                  </a:schemeClr>
                </a:solidFill>
              </a:rPr>
              <a:t>60</a:t>
            </a:r>
            <a:r>
              <a:rPr lang="es-CL" sz="2400" dirty="0"/>
              <a:t>,</a:t>
            </a:r>
            <a:r>
              <a:rPr lang="es-CL" sz="2400" dirty="0">
                <a:solidFill>
                  <a:schemeClr val="accent1">
                    <a:lumMod val="75000"/>
                  </a:schemeClr>
                </a:solidFill>
              </a:rPr>
              <a:t>70</a:t>
            </a:r>
            <a:r>
              <a:rPr lang="es-CL" sz="2400" dirty="0"/>
              <a:t>,</a:t>
            </a:r>
            <a:r>
              <a:rPr lang="es-CL" sz="2400" dirty="0">
                <a:solidFill>
                  <a:schemeClr val="accent1">
                    <a:lumMod val="75000"/>
                  </a:schemeClr>
                </a:solidFill>
              </a:rPr>
              <a:t>80)</a:t>
            </a:r>
            <a:endParaRPr lang="es-CL" sz="2400" dirty="0"/>
          </a:p>
        </p:txBody>
      </p:sp>
    </p:spTree>
    <p:extLst>
      <p:ext uri="{BB962C8B-B14F-4D97-AF65-F5344CB8AC3E}">
        <p14:creationId xmlns:p14="http://schemas.microsoft.com/office/powerpoint/2010/main" val="7632742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3200" b="1" dirty="0"/>
              <a:t>RESUMEN DE LO APRENDIDO</a:t>
            </a:r>
          </a:p>
        </p:txBody>
      </p:sp>
      <p:sp>
        <p:nvSpPr>
          <p:cNvPr id="3" name="Marcador de contenido 2"/>
          <p:cNvSpPr>
            <a:spLocks noGrp="1"/>
          </p:cNvSpPr>
          <p:nvPr>
            <p:ph idx="1"/>
          </p:nvPr>
        </p:nvSpPr>
        <p:spPr>
          <a:xfrm>
            <a:off x="628650" y="1825625"/>
            <a:ext cx="7886700" cy="3606698"/>
          </a:xfrm>
        </p:spPr>
        <p:txBody>
          <a:bodyPr>
            <a:normAutofit/>
          </a:bodyPr>
          <a:lstStyle/>
          <a:p>
            <a:pPr marL="0" indent="0">
              <a:buNone/>
            </a:pPr>
            <a:r>
              <a:rPr lang="es-CL" dirty="0"/>
              <a:t>1.- Revisión de conceptos de pruebas de hipótesis y modelos lineales.</a:t>
            </a:r>
          </a:p>
          <a:p>
            <a:pPr marL="0" indent="0">
              <a:buNone/>
            </a:pPr>
            <a:endParaRPr lang="es-CL" dirty="0"/>
          </a:p>
          <a:p>
            <a:pPr marL="0" indent="0">
              <a:buNone/>
            </a:pPr>
            <a:r>
              <a:rPr lang="es-CL" dirty="0"/>
              <a:t>2.- Elaborar y evaluar modelos lineales simples.</a:t>
            </a:r>
          </a:p>
        </p:txBody>
      </p:sp>
    </p:spTree>
    <p:extLst>
      <p:ext uri="{BB962C8B-B14F-4D97-AF65-F5344CB8AC3E}">
        <p14:creationId xmlns:p14="http://schemas.microsoft.com/office/powerpoint/2010/main" val="2356353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377051" y="61878"/>
            <a:ext cx="8509819" cy="535531"/>
          </a:xfrm>
          <a:prstGeom prst="rect">
            <a:avLst/>
          </a:prstGeom>
        </p:spPr>
        <p:txBody>
          <a:bodyPr wrap="square">
            <a:spAutoFit/>
          </a:bodyPr>
          <a:lstStyle/>
          <a:p>
            <a:pPr indent="0" algn="ctr">
              <a:buNone/>
            </a:pPr>
            <a:r>
              <a:rPr lang="es-ES_tradnl" sz="3200" b="1" dirty="0">
                <a:solidFill>
                  <a:srgbClr val="0000FF"/>
                </a:solidFill>
                <a:latin typeface="+mn-lt"/>
                <a:cs typeface="Courier New" panose="02070309020205020404" pitchFamily="49" charset="0"/>
              </a:rPr>
              <a:t>Diseño de experimentos</a:t>
            </a:r>
            <a:endParaRPr lang="en-US" sz="3200" b="1" dirty="0">
              <a:solidFill>
                <a:srgbClr val="0000FF"/>
              </a:solidFill>
              <a:latin typeface="+mn-lt"/>
              <a:cs typeface="Courier New" panose="02070309020205020404" pitchFamily="49" charset="0"/>
            </a:endParaRPr>
          </a:p>
        </p:txBody>
      </p:sp>
      <p:sp>
        <p:nvSpPr>
          <p:cNvPr id="13" name="Rectángulo 12">
            <a:extLst>
              <a:ext uri="{FF2B5EF4-FFF2-40B4-BE49-F238E27FC236}">
                <a16:creationId xmlns:a16="http://schemas.microsoft.com/office/drawing/2014/main" id="{28F2F80C-7803-164F-AF54-E92EF3687CFC}"/>
              </a:ext>
            </a:extLst>
          </p:cNvPr>
          <p:cNvSpPr/>
          <p:nvPr/>
        </p:nvSpPr>
        <p:spPr>
          <a:xfrm>
            <a:off x="119922" y="721446"/>
            <a:ext cx="9024078" cy="5262979"/>
          </a:xfrm>
          <a:prstGeom prst="rect">
            <a:avLst/>
          </a:prstGeom>
        </p:spPr>
        <p:txBody>
          <a:bodyPr wrap="square">
            <a:spAutoFit/>
          </a:bodyPr>
          <a:lstStyle/>
          <a:p>
            <a:pPr algn="ctr"/>
            <a:r>
              <a:rPr lang="es-CL" sz="2400" dirty="0"/>
              <a:t>Sea </a:t>
            </a:r>
            <a:r>
              <a:rPr lang="es-CL" sz="2400" i="1" dirty="0"/>
              <a:t>X</a:t>
            </a:r>
            <a:r>
              <a:rPr lang="es-CL" sz="2400" dirty="0"/>
              <a:t> un variable predictora de una variable respuesta </a:t>
            </a:r>
            <a:r>
              <a:rPr lang="es-CL" sz="2400" i="1" dirty="0"/>
              <a:t>Y</a:t>
            </a:r>
            <a:r>
              <a:rPr lang="es-CL" sz="2400" dirty="0"/>
              <a:t> aleatoria continúa.</a:t>
            </a:r>
          </a:p>
          <a:p>
            <a:pPr algn="ctr"/>
            <a:r>
              <a:rPr lang="es-CL" sz="2400" b="1" dirty="0"/>
              <a:t>¿Cómo estimamos el efecto de </a:t>
            </a:r>
            <a:r>
              <a:rPr lang="es-CL" sz="2400" b="1" i="1" dirty="0"/>
              <a:t>X</a:t>
            </a:r>
            <a:r>
              <a:rPr lang="es-CL" sz="2400" b="1" dirty="0"/>
              <a:t> sobre </a:t>
            </a:r>
            <a:r>
              <a:rPr lang="es-CL" sz="2400" b="1" i="1" dirty="0"/>
              <a:t>Y</a:t>
            </a:r>
            <a:r>
              <a:rPr lang="es-CL" sz="2400" b="1" dirty="0"/>
              <a:t>?</a:t>
            </a:r>
          </a:p>
          <a:p>
            <a:pPr algn="ctr"/>
            <a:endParaRPr lang="es-CL" sz="2400" b="1" dirty="0"/>
          </a:p>
          <a:p>
            <a:r>
              <a:rPr lang="es-CL" sz="2400" b="1" dirty="0"/>
              <a:t>Lo ideal</a:t>
            </a:r>
          </a:p>
          <a:p>
            <a:r>
              <a:rPr lang="es-CL" sz="2400" dirty="0"/>
              <a:t>Realizar un experimento con diseño balanceado y con muestras asignadas aleatoriamente a cada tratamiento, excluyendo otros factores.</a:t>
            </a:r>
          </a:p>
          <a:p>
            <a:endParaRPr lang="es-CL" sz="2400" b="1" dirty="0"/>
          </a:p>
          <a:p>
            <a:r>
              <a:rPr lang="es-CL" sz="2400" b="1" dirty="0"/>
              <a:t>La realidad:</a:t>
            </a:r>
          </a:p>
          <a:p>
            <a:r>
              <a:rPr lang="es-CL" sz="2400" dirty="0"/>
              <a:t>No siempre es posible (restricciones legales, sanitarias).</a:t>
            </a:r>
          </a:p>
          <a:p>
            <a:r>
              <a:rPr lang="es-CL" sz="2400" dirty="0"/>
              <a:t>Difícil de extrapolar a otros contextos.</a:t>
            </a:r>
          </a:p>
          <a:p>
            <a:r>
              <a:rPr lang="es-CL" sz="2400" dirty="0"/>
              <a:t>Sólo se pueden responder preguntas específicas.</a:t>
            </a:r>
          </a:p>
          <a:p>
            <a:r>
              <a:rPr lang="es-CL" sz="2400" dirty="0"/>
              <a:t>Sólo se pueden aleatorizar algunos factores.</a:t>
            </a:r>
          </a:p>
        </p:txBody>
      </p:sp>
    </p:spTree>
    <p:extLst>
      <p:ext uri="{BB962C8B-B14F-4D97-AF65-F5344CB8AC3E}">
        <p14:creationId xmlns:p14="http://schemas.microsoft.com/office/powerpoint/2010/main" val="2519163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984591" y="299316"/>
            <a:ext cx="6669821" cy="535531"/>
          </a:xfrm>
          <a:prstGeom prst="rect">
            <a:avLst/>
          </a:prstGeom>
        </p:spPr>
        <p:txBody>
          <a:bodyPr wrap="square">
            <a:spAutoFit/>
          </a:bodyPr>
          <a:lstStyle/>
          <a:p>
            <a:pPr indent="0" algn="ctr">
              <a:buNone/>
            </a:pPr>
            <a:r>
              <a:rPr lang="en-US" sz="3200" b="1" dirty="0" err="1">
                <a:solidFill>
                  <a:srgbClr val="0000FF"/>
                </a:solidFill>
                <a:latin typeface="+mn-lt"/>
                <a:cs typeface="Courier New" panose="02070309020205020404" pitchFamily="49" charset="0"/>
              </a:rPr>
              <a:t>Modelos</a:t>
            </a:r>
            <a:r>
              <a:rPr lang="en-US" sz="3200" b="1" dirty="0">
                <a:solidFill>
                  <a:srgbClr val="0000FF"/>
                </a:solidFill>
                <a:latin typeface="+mn-lt"/>
                <a:cs typeface="Courier New" panose="02070309020205020404" pitchFamily="49" charset="0"/>
              </a:rPr>
              <a:t> </a:t>
            </a:r>
            <a:r>
              <a:rPr lang="en-US" sz="3200" b="1" dirty="0" err="1">
                <a:solidFill>
                  <a:srgbClr val="0000FF"/>
                </a:solidFill>
                <a:latin typeface="+mn-lt"/>
                <a:cs typeface="Courier New" panose="02070309020205020404" pitchFamily="49" charset="0"/>
              </a:rPr>
              <a:t>lineales</a:t>
            </a:r>
            <a:r>
              <a:rPr lang="en-US" sz="3200" b="1" dirty="0">
                <a:solidFill>
                  <a:srgbClr val="0000FF"/>
                </a:solidFill>
                <a:latin typeface="+mn-lt"/>
                <a:cs typeface="Courier New" panose="02070309020205020404" pitchFamily="49" charset="0"/>
              </a:rPr>
              <a:t> y </a:t>
            </a:r>
            <a:r>
              <a:rPr lang="en-US" sz="3200" b="1" dirty="0" err="1">
                <a:solidFill>
                  <a:srgbClr val="0000FF"/>
                </a:solidFill>
                <a:latin typeface="+mn-lt"/>
                <a:cs typeface="Courier New" panose="02070309020205020404" pitchFamily="49" charset="0"/>
              </a:rPr>
              <a:t>acuicultura</a:t>
            </a:r>
            <a:endParaRPr lang="en-US" sz="3200" b="1" dirty="0">
              <a:solidFill>
                <a:srgbClr val="0000FF"/>
              </a:solidFill>
              <a:latin typeface="+mn-lt"/>
              <a:cs typeface="Courier New" panose="02070309020205020404" pitchFamily="49" charset="0"/>
            </a:endParaRPr>
          </a:p>
        </p:txBody>
      </p:sp>
      <p:sp>
        <p:nvSpPr>
          <p:cNvPr id="10" name="Rectángulo 9">
            <a:extLst>
              <a:ext uri="{FF2B5EF4-FFF2-40B4-BE49-F238E27FC236}">
                <a16:creationId xmlns:a16="http://schemas.microsoft.com/office/drawing/2014/main" id="{FAAD57F5-7291-7241-A6B3-7E731FFFFF6B}"/>
              </a:ext>
            </a:extLst>
          </p:cNvPr>
          <p:cNvSpPr/>
          <p:nvPr/>
        </p:nvSpPr>
        <p:spPr>
          <a:xfrm>
            <a:off x="92597" y="1078436"/>
            <a:ext cx="9051403" cy="5262979"/>
          </a:xfrm>
          <a:prstGeom prst="rect">
            <a:avLst/>
          </a:prstGeom>
        </p:spPr>
        <p:txBody>
          <a:bodyPr wrap="square">
            <a:spAutoFit/>
          </a:bodyPr>
          <a:lstStyle/>
          <a:p>
            <a:pPr marL="342900" indent="-342900">
              <a:buFont typeface="Arial" panose="020B0604020202020204" pitchFamily="34" charset="0"/>
              <a:buChar char="•"/>
            </a:pPr>
            <a:r>
              <a:rPr lang="es-ES" sz="2400" dirty="0"/>
              <a:t>La </a:t>
            </a:r>
            <a:r>
              <a:rPr lang="es-ES" sz="2400" u="sng" dirty="0"/>
              <a:t>evidencia empírica</a:t>
            </a:r>
            <a:r>
              <a:rPr lang="es-ES" sz="2400" dirty="0"/>
              <a:t>, obtenida desde los datos de campo, ha tomado cada vez más importancia para tomar decisiones en la producción acuícola. </a:t>
            </a:r>
          </a:p>
          <a:p>
            <a:pPr marL="342900" indent="-342900">
              <a:buFont typeface="Arial" panose="020B0604020202020204" pitchFamily="34" charset="0"/>
              <a:buChar char="•"/>
            </a:pPr>
            <a:endParaRPr lang="es-ES" sz="2400" dirty="0"/>
          </a:p>
          <a:p>
            <a:pPr marL="342900" indent="-342900">
              <a:buFont typeface="Arial" panose="020B0604020202020204" pitchFamily="34" charset="0"/>
              <a:buChar char="•"/>
            </a:pPr>
            <a:r>
              <a:rPr lang="es-ES" sz="2400" dirty="0"/>
              <a:t>Los </a:t>
            </a:r>
            <a:r>
              <a:rPr lang="es-ES" sz="2400" u="sng" dirty="0"/>
              <a:t>modelos de “regresión” lineal </a:t>
            </a:r>
            <a:r>
              <a:rPr lang="es-ES" sz="2400" dirty="0"/>
              <a:t>son ampliamente utilizados para analizar datos de campo en acuicultura.</a:t>
            </a:r>
          </a:p>
          <a:p>
            <a:pPr marL="342900" indent="-342900">
              <a:buFont typeface="Arial" panose="020B0604020202020204" pitchFamily="34" charset="0"/>
              <a:buChar char="•"/>
            </a:pPr>
            <a:endParaRPr lang="es-ES" sz="2400" dirty="0"/>
          </a:p>
          <a:p>
            <a:pPr marL="342900" indent="-342900">
              <a:buFont typeface="Arial" panose="020B0604020202020204" pitchFamily="34" charset="0"/>
              <a:buChar char="•"/>
            </a:pPr>
            <a:r>
              <a:rPr lang="es-ES" sz="2400" dirty="0"/>
              <a:t>Al elaborar un modelo lineal buscamos determinar </a:t>
            </a:r>
            <a:r>
              <a:rPr lang="es-ES" sz="2400" u="sng" dirty="0"/>
              <a:t>si existe una relación de causalidad</a:t>
            </a:r>
            <a:r>
              <a:rPr lang="es-ES" sz="2400" dirty="0"/>
              <a:t> entre las variables </a:t>
            </a:r>
            <a:r>
              <a:rPr lang="es-ES" sz="2400" dirty="0" err="1"/>
              <a:t>predictoras</a:t>
            </a:r>
            <a:r>
              <a:rPr lang="es-ES" sz="2400" dirty="0"/>
              <a:t> y la variable respuesta</a:t>
            </a:r>
            <a:r>
              <a:rPr lang="es-ES" sz="2400" b="1" dirty="0"/>
              <a:t>.</a:t>
            </a:r>
          </a:p>
          <a:p>
            <a:pPr marL="342900" indent="-342900">
              <a:buFont typeface="Arial" panose="020B0604020202020204" pitchFamily="34" charset="0"/>
              <a:buChar char="•"/>
            </a:pPr>
            <a:endParaRPr lang="es-ES" sz="2400" b="1" dirty="0"/>
          </a:p>
          <a:p>
            <a:pPr marL="342900" indent="-342900">
              <a:buFont typeface="Arial" panose="020B0604020202020204" pitchFamily="34" charset="0"/>
              <a:buChar char="•"/>
            </a:pPr>
            <a:r>
              <a:rPr lang="es-ES" sz="2400" dirty="0"/>
              <a:t>Un modelo lineal permite además </a:t>
            </a:r>
            <a:r>
              <a:rPr lang="es-ES" sz="2400" u="sng" dirty="0"/>
              <a:t>predecir</a:t>
            </a:r>
            <a:r>
              <a:rPr lang="es-ES" sz="2400" dirty="0"/>
              <a:t> el valor de una variable respuesta “y” a partir de una o más variable </a:t>
            </a:r>
            <a:r>
              <a:rPr lang="es-ES" sz="2400" dirty="0" err="1"/>
              <a:t>predictoras</a:t>
            </a:r>
            <a:r>
              <a:rPr lang="es-ES" sz="2400" dirty="0"/>
              <a:t> “x”.</a:t>
            </a:r>
          </a:p>
          <a:p>
            <a:pPr marL="342900" indent="-342900">
              <a:buFont typeface="Arial" panose="020B0604020202020204" pitchFamily="34" charset="0"/>
              <a:buChar char="•"/>
            </a:pPr>
            <a:endParaRPr lang="es-ES" sz="2400" dirty="0"/>
          </a:p>
        </p:txBody>
      </p:sp>
    </p:spTree>
    <p:extLst>
      <p:ext uri="{BB962C8B-B14F-4D97-AF65-F5344CB8AC3E}">
        <p14:creationId xmlns:p14="http://schemas.microsoft.com/office/powerpoint/2010/main" val="38520436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a:spLocks noGrp="1"/>
          </p:cNvSpPr>
          <p:nvPr>
            <p:ph type="title"/>
          </p:nvPr>
        </p:nvSpPr>
        <p:spPr>
          <a:xfrm>
            <a:off x="552476" y="390819"/>
            <a:ext cx="7886700" cy="547842"/>
          </a:xfrm>
          <a:prstGeom prst="rect">
            <a:avLst/>
          </a:prstGeom>
        </p:spPr>
        <p:txBody>
          <a:bodyPr wrap="square">
            <a:spAutoFit/>
          </a:bodyPr>
          <a:lstStyle/>
          <a:p>
            <a:pPr indent="0" algn="ctr">
              <a:buNone/>
            </a:pPr>
            <a:r>
              <a:rPr lang="en-US" sz="3200" b="1" dirty="0" err="1">
                <a:solidFill>
                  <a:srgbClr val="0000FF"/>
                </a:solidFill>
                <a:latin typeface="Courier New" panose="02070309020205020404" pitchFamily="49" charset="0"/>
                <a:cs typeface="Courier New" panose="02070309020205020404" pitchFamily="49" charset="0"/>
              </a:rPr>
              <a:t>Repaso</a:t>
            </a:r>
            <a:r>
              <a:rPr lang="en-US" sz="3200" b="1" dirty="0">
                <a:solidFill>
                  <a:srgbClr val="0000FF"/>
                </a:solidFill>
                <a:latin typeface="Courier New" panose="02070309020205020404" pitchFamily="49" charset="0"/>
                <a:cs typeface="Courier New" panose="02070309020205020404" pitchFamily="49" charset="0"/>
              </a:rPr>
              <a:t> </a:t>
            </a:r>
            <a:r>
              <a:rPr lang="en-US" sz="3200" b="1" dirty="0" err="1">
                <a:solidFill>
                  <a:srgbClr val="0000FF"/>
                </a:solidFill>
                <a:latin typeface="Courier New" panose="02070309020205020404" pitchFamily="49" charset="0"/>
                <a:cs typeface="Courier New" panose="02070309020205020404" pitchFamily="49" charset="0"/>
              </a:rPr>
              <a:t>modelos</a:t>
            </a:r>
            <a:r>
              <a:rPr lang="en-US" sz="3200" b="1" dirty="0">
                <a:solidFill>
                  <a:srgbClr val="0000FF"/>
                </a:solidFill>
                <a:latin typeface="Courier New" panose="02070309020205020404" pitchFamily="49" charset="0"/>
                <a:cs typeface="Courier New" panose="02070309020205020404" pitchFamily="49" charset="0"/>
              </a:rPr>
              <a:t> </a:t>
            </a:r>
            <a:r>
              <a:rPr lang="es-ES" sz="3200" b="1" dirty="0">
                <a:solidFill>
                  <a:srgbClr val="0000FF"/>
                </a:solidFill>
                <a:latin typeface="Courier New" panose="02070309020205020404" pitchFamily="49" charset="0"/>
                <a:cs typeface="Courier New" panose="02070309020205020404" pitchFamily="49" charset="0"/>
              </a:rPr>
              <a:t>lineales</a:t>
            </a:r>
            <a:endParaRPr lang="en-US" sz="3200" b="1" dirty="0">
              <a:solidFill>
                <a:srgbClr val="0000FF"/>
              </a:solidFill>
              <a:latin typeface="Courier New" panose="02070309020205020404" pitchFamily="49" charset="0"/>
              <a:cs typeface="Courier New" panose="02070309020205020404" pitchFamily="49" charset="0"/>
            </a:endParaRPr>
          </a:p>
        </p:txBody>
      </p:sp>
      <p:sp>
        <p:nvSpPr>
          <p:cNvPr id="5" name="Rectángulo 4"/>
          <p:cNvSpPr/>
          <p:nvPr/>
        </p:nvSpPr>
        <p:spPr>
          <a:xfrm>
            <a:off x="221472" y="1232497"/>
            <a:ext cx="8039048" cy="4278094"/>
          </a:xfrm>
          <a:prstGeom prst="rect">
            <a:avLst/>
          </a:prstGeom>
        </p:spPr>
        <p:txBody>
          <a:bodyPr wrap="square" anchor="ctr">
            <a:spAutoFit/>
          </a:bodyPr>
          <a:lstStyle/>
          <a:p>
            <a:pPr algn="just"/>
            <a:r>
              <a:rPr lang="es-ES_tradnl" sz="2400" dirty="0"/>
              <a:t>Los modelos lineales </a:t>
            </a:r>
            <a:r>
              <a:rPr lang="es-ES" sz="2400" dirty="0"/>
              <a:t>se usan </a:t>
            </a:r>
            <a:r>
              <a:rPr lang="es-ES_tradnl" sz="2400" dirty="0"/>
              <a:t>para </a:t>
            </a:r>
            <a:r>
              <a:rPr lang="es-ES_tradnl" sz="2400" b="1" dirty="0"/>
              <a:t>explicar, modelar o predecir </a:t>
            </a:r>
            <a:r>
              <a:rPr lang="es-ES_tradnl" sz="2400" dirty="0"/>
              <a:t>la </a:t>
            </a:r>
            <a:r>
              <a:rPr lang="es-ES_tradnl" sz="2400" dirty="0" err="1"/>
              <a:t>relaci</a:t>
            </a:r>
            <a:r>
              <a:rPr lang="es-ES" sz="2400" dirty="0" err="1"/>
              <a:t>ón</a:t>
            </a:r>
            <a:r>
              <a:rPr lang="es-ES" sz="2400" dirty="0"/>
              <a:t> lineal de una variable respuesta   con una o más </a:t>
            </a:r>
            <a:r>
              <a:rPr lang="es-ES" sz="2400" i="1" dirty="0"/>
              <a:t>P </a:t>
            </a:r>
            <a:r>
              <a:rPr lang="es-ES" sz="2400" dirty="0"/>
              <a:t>variables </a:t>
            </a:r>
            <a:r>
              <a:rPr lang="es-ES" sz="2400" dirty="0" err="1"/>
              <a:t>predictoras</a:t>
            </a:r>
            <a:r>
              <a:rPr lang="es-ES" sz="2400" dirty="0"/>
              <a:t>               </a:t>
            </a:r>
            <a:r>
              <a:rPr lang="es-ES_tradnl" sz="2400" dirty="0"/>
              <a:t>. </a:t>
            </a:r>
          </a:p>
          <a:p>
            <a:pPr marL="285750" indent="-285750" algn="just">
              <a:buFontTx/>
              <a:buChar char="-"/>
            </a:pPr>
            <a:endParaRPr lang="es-ES_tradnl" sz="2400" b="1" dirty="0"/>
          </a:p>
          <a:p>
            <a:pPr algn="ctr"/>
            <a:endParaRPr lang="es-ES" sz="2400" b="1" baseline="-25000" dirty="0"/>
          </a:p>
          <a:p>
            <a:pPr algn="ctr"/>
            <a:endParaRPr lang="es-ES" sz="2400" b="1" baseline="-25000" dirty="0"/>
          </a:p>
          <a:p>
            <a:pPr algn="ctr"/>
            <a:endParaRPr lang="es-ES" sz="2400" b="1" baseline="-25000" dirty="0"/>
          </a:p>
          <a:p>
            <a:pPr algn="ctr"/>
            <a:endParaRPr lang="es-ES" sz="2400" b="1" baseline="-25000" dirty="0"/>
          </a:p>
          <a:p>
            <a:pPr algn="ctr"/>
            <a:endParaRPr lang="es-ES" sz="2400" b="1" baseline="-25000" dirty="0"/>
          </a:p>
          <a:p>
            <a:pPr algn="ctr"/>
            <a:endParaRPr lang="es-ES" sz="2400" b="1" baseline="-25000" dirty="0"/>
          </a:p>
          <a:p>
            <a:pPr algn="ctr"/>
            <a:endParaRPr lang="es-ES" sz="2400" b="1" baseline="-25000" dirty="0"/>
          </a:p>
          <a:p>
            <a:pPr algn="ctr"/>
            <a:endParaRPr lang="es-ES" sz="2400" b="1" baseline="-25000" dirty="0"/>
          </a:p>
          <a:p>
            <a:pPr algn="ctr"/>
            <a:endParaRPr lang="es-ES" sz="2400" b="1" baseline="-25000" dirty="0"/>
          </a:p>
          <a:p>
            <a:pPr algn="ctr"/>
            <a:endParaRPr lang="es-ES" sz="2400" b="1" baseline="-25000" dirty="0"/>
          </a:p>
          <a:p>
            <a:pPr algn="ctr"/>
            <a:endParaRPr lang="es-ES" sz="2400" b="1" baseline="-25000" dirty="0"/>
          </a:p>
        </p:txBody>
      </p:sp>
      <p:pic>
        <p:nvPicPr>
          <p:cNvPr id="3" name="Imagen 2"/>
          <p:cNvPicPr>
            <a:picLocks noChangeAspect="1"/>
          </p:cNvPicPr>
          <p:nvPr/>
        </p:nvPicPr>
        <p:blipFill rotWithShape="1">
          <a:blip r:embed="rId2"/>
          <a:srcRect r="5021"/>
          <a:stretch/>
        </p:blipFill>
        <p:spPr>
          <a:xfrm>
            <a:off x="79416" y="3545921"/>
            <a:ext cx="8989633" cy="1779452"/>
          </a:xfrm>
          <a:prstGeom prst="rect">
            <a:avLst/>
          </a:prstGeom>
        </p:spPr>
      </p:pic>
      <p:pic>
        <p:nvPicPr>
          <p:cNvPr id="6" name="Imagen 5"/>
          <p:cNvPicPr>
            <a:picLocks noChangeAspect="1"/>
          </p:cNvPicPr>
          <p:nvPr/>
        </p:nvPicPr>
        <p:blipFill>
          <a:blip r:embed="rId3"/>
          <a:stretch>
            <a:fillRect/>
          </a:stretch>
        </p:blipFill>
        <p:spPr>
          <a:xfrm>
            <a:off x="2942896" y="2105376"/>
            <a:ext cx="1060323" cy="288132"/>
          </a:xfrm>
          <a:prstGeom prst="rect">
            <a:avLst/>
          </a:prstGeom>
        </p:spPr>
      </p:pic>
      <p:pic>
        <p:nvPicPr>
          <p:cNvPr id="7" name="Imagen 6"/>
          <p:cNvPicPr>
            <a:picLocks noChangeAspect="1"/>
          </p:cNvPicPr>
          <p:nvPr/>
        </p:nvPicPr>
        <p:blipFill>
          <a:blip r:embed="rId4"/>
          <a:stretch>
            <a:fillRect/>
          </a:stretch>
        </p:blipFill>
        <p:spPr>
          <a:xfrm>
            <a:off x="5780614" y="1690411"/>
            <a:ext cx="251021" cy="334694"/>
          </a:xfrm>
          <a:prstGeom prst="rect">
            <a:avLst/>
          </a:prstGeom>
        </p:spPr>
      </p:pic>
      <p:pic>
        <p:nvPicPr>
          <p:cNvPr id="8" name="Imagen 7"/>
          <p:cNvPicPr>
            <a:picLocks noChangeAspect="1"/>
          </p:cNvPicPr>
          <p:nvPr/>
        </p:nvPicPr>
        <p:blipFill>
          <a:blip r:embed="rId5"/>
          <a:stretch>
            <a:fillRect/>
          </a:stretch>
        </p:blipFill>
        <p:spPr>
          <a:xfrm>
            <a:off x="1481504" y="2609499"/>
            <a:ext cx="6180991" cy="649652"/>
          </a:xfrm>
          <a:prstGeom prst="rect">
            <a:avLst/>
          </a:prstGeom>
        </p:spPr>
      </p:pic>
    </p:spTree>
    <p:extLst>
      <p:ext uri="{BB962C8B-B14F-4D97-AF65-F5344CB8AC3E}">
        <p14:creationId xmlns:p14="http://schemas.microsoft.com/office/powerpoint/2010/main" val="18493948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984591" y="293160"/>
            <a:ext cx="6669821" cy="547842"/>
          </a:xfrm>
          <a:prstGeom prst="rect">
            <a:avLst/>
          </a:prstGeom>
        </p:spPr>
        <p:txBody>
          <a:bodyPr wrap="square">
            <a:spAutoFit/>
          </a:bodyPr>
          <a:lstStyle/>
          <a:p>
            <a:pPr indent="0" algn="ctr">
              <a:buNone/>
            </a:pPr>
            <a:r>
              <a:rPr lang="en-US" sz="3200" b="1" dirty="0" err="1">
                <a:solidFill>
                  <a:srgbClr val="0000FF"/>
                </a:solidFill>
                <a:latin typeface="+mn-lt"/>
                <a:cs typeface="Courier New" panose="02070309020205020404" pitchFamily="49" charset="0"/>
              </a:rPr>
              <a:t>Correlación</a:t>
            </a:r>
            <a:r>
              <a:rPr lang="en-US" sz="3200" b="1" dirty="0">
                <a:solidFill>
                  <a:srgbClr val="0000FF"/>
                </a:solidFill>
                <a:latin typeface="+mn-lt"/>
                <a:cs typeface="Courier New" panose="02070309020205020404" pitchFamily="49" charset="0"/>
              </a:rPr>
              <a:t> v/s </a:t>
            </a:r>
            <a:r>
              <a:rPr lang="en-US" sz="3200" b="1" dirty="0" err="1">
                <a:solidFill>
                  <a:srgbClr val="0000FF"/>
                </a:solidFill>
                <a:latin typeface="+mn-lt"/>
                <a:cs typeface="Courier New" panose="02070309020205020404" pitchFamily="49" charset="0"/>
              </a:rPr>
              <a:t>causalidad</a:t>
            </a:r>
            <a:endParaRPr lang="en-US" sz="3200" b="1" dirty="0">
              <a:solidFill>
                <a:srgbClr val="0000FF"/>
              </a:solidFill>
              <a:latin typeface="+mn-lt"/>
              <a:cs typeface="Courier New" panose="02070309020205020404" pitchFamily="49" charset="0"/>
            </a:endParaRPr>
          </a:p>
        </p:txBody>
      </p:sp>
      <p:sp>
        <p:nvSpPr>
          <p:cNvPr id="2" name="Octágono 1">
            <a:extLst>
              <a:ext uri="{FF2B5EF4-FFF2-40B4-BE49-F238E27FC236}">
                <a16:creationId xmlns:a16="http://schemas.microsoft.com/office/drawing/2014/main" id="{82F9DAB4-9F40-894D-9182-4F52D45500C3}"/>
              </a:ext>
            </a:extLst>
          </p:cNvPr>
          <p:cNvSpPr/>
          <p:nvPr/>
        </p:nvSpPr>
        <p:spPr>
          <a:xfrm>
            <a:off x="5362644" y="1276222"/>
            <a:ext cx="586614" cy="60774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2200" dirty="0"/>
              <a:t>X</a:t>
            </a:r>
          </a:p>
        </p:txBody>
      </p:sp>
      <p:sp>
        <p:nvSpPr>
          <p:cNvPr id="6" name="Octágono 5">
            <a:extLst>
              <a:ext uri="{FF2B5EF4-FFF2-40B4-BE49-F238E27FC236}">
                <a16:creationId xmlns:a16="http://schemas.microsoft.com/office/drawing/2014/main" id="{D092836E-151E-E44A-B93E-3C1A62D721A2}"/>
              </a:ext>
            </a:extLst>
          </p:cNvPr>
          <p:cNvSpPr/>
          <p:nvPr/>
        </p:nvSpPr>
        <p:spPr>
          <a:xfrm>
            <a:off x="7417586" y="1276222"/>
            <a:ext cx="586614" cy="60774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2200" dirty="0"/>
              <a:t>Y</a:t>
            </a:r>
          </a:p>
        </p:txBody>
      </p:sp>
      <p:sp>
        <p:nvSpPr>
          <p:cNvPr id="7" name="Octágono 6">
            <a:extLst>
              <a:ext uri="{FF2B5EF4-FFF2-40B4-BE49-F238E27FC236}">
                <a16:creationId xmlns:a16="http://schemas.microsoft.com/office/drawing/2014/main" id="{A1007296-9DE8-2242-8030-66D954DEC0F6}"/>
              </a:ext>
            </a:extLst>
          </p:cNvPr>
          <p:cNvSpPr/>
          <p:nvPr/>
        </p:nvSpPr>
        <p:spPr>
          <a:xfrm>
            <a:off x="5362644" y="2398398"/>
            <a:ext cx="586614" cy="60774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2200" dirty="0"/>
              <a:t>X</a:t>
            </a:r>
          </a:p>
        </p:txBody>
      </p:sp>
      <p:sp>
        <p:nvSpPr>
          <p:cNvPr id="8" name="Octágono 7">
            <a:extLst>
              <a:ext uri="{FF2B5EF4-FFF2-40B4-BE49-F238E27FC236}">
                <a16:creationId xmlns:a16="http://schemas.microsoft.com/office/drawing/2014/main" id="{9DC77879-25AD-C642-B175-CCEC4D261126}"/>
              </a:ext>
            </a:extLst>
          </p:cNvPr>
          <p:cNvSpPr/>
          <p:nvPr/>
        </p:nvSpPr>
        <p:spPr>
          <a:xfrm>
            <a:off x="7417586" y="2398398"/>
            <a:ext cx="586614" cy="60774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2200" dirty="0"/>
              <a:t>Y</a:t>
            </a:r>
          </a:p>
        </p:txBody>
      </p:sp>
      <p:sp>
        <p:nvSpPr>
          <p:cNvPr id="9" name="Octágono 8">
            <a:extLst>
              <a:ext uri="{FF2B5EF4-FFF2-40B4-BE49-F238E27FC236}">
                <a16:creationId xmlns:a16="http://schemas.microsoft.com/office/drawing/2014/main" id="{AA46B4A1-973C-FD49-9F51-E9BA1D742411}"/>
              </a:ext>
            </a:extLst>
          </p:cNvPr>
          <p:cNvSpPr/>
          <p:nvPr/>
        </p:nvSpPr>
        <p:spPr>
          <a:xfrm>
            <a:off x="5531455" y="4193180"/>
            <a:ext cx="586614" cy="60774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2200" dirty="0"/>
              <a:t>X</a:t>
            </a:r>
          </a:p>
        </p:txBody>
      </p:sp>
      <p:sp>
        <p:nvSpPr>
          <p:cNvPr id="11" name="Octágono 10">
            <a:extLst>
              <a:ext uri="{FF2B5EF4-FFF2-40B4-BE49-F238E27FC236}">
                <a16:creationId xmlns:a16="http://schemas.microsoft.com/office/drawing/2014/main" id="{2AFB177E-572B-B249-B1C6-81FDC28D932E}"/>
              </a:ext>
            </a:extLst>
          </p:cNvPr>
          <p:cNvSpPr/>
          <p:nvPr/>
        </p:nvSpPr>
        <p:spPr>
          <a:xfrm>
            <a:off x="7361105" y="4187327"/>
            <a:ext cx="586614" cy="60774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2200" dirty="0"/>
              <a:t>Y</a:t>
            </a:r>
          </a:p>
        </p:txBody>
      </p:sp>
      <p:sp>
        <p:nvSpPr>
          <p:cNvPr id="12" name="Octágono 11">
            <a:extLst>
              <a:ext uri="{FF2B5EF4-FFF2-40B4-BE49-F238E27FC236}">
                <a16:creationId xmlns:a16="http://schemas.microsoft.com/office/drawing/2014/main" id="{36E5DA1F-7AC5-2E44-918B-C10C904F51D6}"/>
              </a:ext>
            </a:extLst>
          </p:cNvPr>
          <p:cNvSpPr/>
          <p:nvPr/>
        </p:nvSpPr>
        <p:spPr>
          <a:xfrm>
            <a:off x="6462729" y="3236681"/>
            <a:ext cx="521411" cy="598905"/>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2200" dirty="0"/>
              <a:t>Z</a:t>
            </a:r>
          </a:p>
        </p:txBody>
      </p:sp>
      <p:sp>
        <p:nvSpPr>
          <p:cNvPr id="3" name="Flecha derecha 2">
            <a:extLst>
              <a:ext uri="{FF2B5EF4-FFF2-40B4-BE49-F238E27FC236}">
                <a16:creationId xmlns:a16="http://schemas.microsoft.com/office/drawing/2014/main" id="{370F2193-D78D-B049-86DD-F6867D16B996}"/>
              </a:ext>
            </a:extLst>
          </p:cNvPr>
          <p:cNvSpPr/>
          <p:nvPr/>
        </p:nvSpPr>
        <p:spPr>
          <a:xfrm>
            <a:off x="6290683" y="1430509"/>
            <a:ext cx="843361" cy="251892"/>
          </a:xfrm>
          <a:prstGeom prs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sz="2200"/>
          </a:p>
        </p:txBody>
      </p:sp>
      <p:sp>
        <p:nvSpPr>
          <p:cNvPr id="13" name="Flecha derecha 12">
            <a:extLst>
              <a:ext uri="{FF2B5EF4-FFF2-40B4-BE49-F238E27FC236}">
                <a16:creationId xmlns:a16="http://schemas.microsoft.com/office/drawing/2014/main" id="{D7CFFD91-E180-EB4F-95F5-6EEAB499D97D}"/>
              </a:ext>
            </a:extLst>
          </p:cNvPr>
          <p:cNvSpPr/>
          <p:nvPr/>
        </p:nvSpPr>
        <p:spPr>
          <a:xfrm flipH="1">
            <a:off x="6283138" y="2535478"/>
            <a:ext cx="794425" cy="251892"/>
          </a:xfrm>
          <a:prstGeom prs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sz="2200"/>
          </a:p>
        </p:txBody>
      </p:sp>
      <p:sp>
        <p:nvSpPr>
          <p:cNvPr id="17" name="Flecha derecha 16">
            <a:extLst>
              <a:ext uri="{FF2B5EF4-FFF2-40B4-BE49-F238E27FC236}">
                <a16:creationId xmlns:a16="http://schemas.microsoft.com/office/drawing/2014/main" id="{A98DE873-3690-A641-A474-919D1D549539}"/>
              </a:ext>
            </a:extLst>
          </p:cNvPr>
          <p:cNvSpPr/>
          <p:nvPr/>
        </p:nvSpPr>
        <p:spPr>
          <a:xfrm rot="2536627">
            <a:off x="7008228" y="3871377"/>
            <a:ext cx="445836" cy="243992"/>
          </a:xfrm>
          <a:prstGeom prs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sz="2200"/>
          </a:p>
        </p:txBody>
      </p:sp>
      <p:sp>
        <p:nvSpPr>
          <p:cNvPr id="18" name="Flecha derecha 17">
            <a:extLst>
              <a:ext uri="{FF2B5EF4-FFF2-40B4-BE49-F238E27FC236}">
                <a16:creationId xmlns:a16="http://schemas.microsoft.com/office/drawing/2014/main" id="{E0FA40FD-E7BA-8A42-BB44-E167BC4C6FD1}"/>
              </a:ext>
            </a:extLst>
          </p:cNvPr>
          <p:cNvSpPr/>
          <p:nvPr/>
        </p:nvSpPr>
        <p:spPr>
          <a:xfrm rot="7978696">
            <a:off x="6041033" y="3912801"/>
            <a:ext cx="418506" cy="259925"/>
          </a:xfrm>
          <a:prstGeom prs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sz="2200"/>
          </a:p>
        </p:txBody>
      </p:sp>
      <p:pic>
        <p:nvPicPr>
          <p:cNvPr id="4" name="Imagen 3">
            <a:extLst>
              <a:ext uri="{FF2B5EF4-FFF2-40B4-BE49-F238E27FC236}">
                <a16:creationId xmlns:a16="http://schemas.microsoft.com/office/drawing/2014/main" id="{360D8CFD-40FD-F14E-A90B-3A3896061173}"/>
              </a:ext>
            </a:extLst>
          </p:cNvPr>
          <p:cNvPicPr>
            <a:picLocks noChangeAspect="1"/>
          </p:cNvPicPr>
          <p:nvPr/>
        </p:nvPicPr>
        <p:blipFill>
          <a:blip r:embed="rId2"/>
          <a:stretch>
            <a:fillRect/>
          </a:stretch>
        </p:blipFill>
        <p:spPr>
          <a:xfrm>
            <a:off x="366489" y="1824349"/>
            <a:ext cx="3886517" cy="3613246"/>
          </a:xfrm>
          <a:prstGeom prst="rect">
            <a:avLst/>
          </a:prstGeom>
        </p:spPr>
      </p:pic>
      <p:sp>
        <p:nvSpPr>
          <p:cNvPr id="22" name="Rectángulo 21">
            <a:extLst>
              <a:ext uri="{FF2B5EF4-FFF2-40B4-BE49-F238E27FC236}">
                <a16:creationId xmlns:a16="http://schemas.microsoft.com/office/drawing/2014/main" id="{B0ED3675-DD6F-4B4B-A5CF-3CC9DF50E443}"/>
              </a:ext>
            </a:extLst>
          </p:cNvPr>
          <p:cNvSpPr/>
          <p:nvPr/>
        </p:nvSpPr>
        <p:spPr>
          <a:xfrm>
            <a:off x="5560803" y="5414788"/>
            <a:ext cx="2443397" cy="369332"/>
          </a:xfrm>
          <a:prstGeom prst="rect">
            <a:avLst/>
          </a:prstGeom>
        </p:spPr>
        <p:txBody>
          <a:bodyPr wrap="none">
            <a:spAutoFit/>
          </a:bodyPr>
          <a:lstStyle/>
          <a:p>
            <a:r>
              <a:rPr lang="es-ES" b="1" u="sng" dirty="0"/>
              <a:t>Pero también - por azar</a:t>
            </a:r>
            <a:endParaRPr lang="es-CL" b="1" dirty="0"/>
          </a:p>
        </p:txBody>
      </p:sp>
    </p:spTree>
    <p:extLst>
      <p:ext uri="{BB962C8B-B14F-4D97-AF65-F5344CB8AC3E}">
        <p14:creationId xmlns:p14="http://schemas.microsoft.com/office/powerpoint/2010/main" val="2334272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500" fill="hold"/>
                                        <p:tgtEl>
                                          <p:spTgt spid="13"/>
                                        </p:tgtEl>
                                        <p:attrNameLst>
                                          <p:attrName>ppt_x</p:attrName>
                                        </p:attrNameLst>
                                      </p:cBhvr>
                                      <p:tavLst>
                                        <p:tav tm="0">
                                          <p:val>
                                            <p:strVal val="#ppt_x"/>
                                          </p:val>
                                        </p:tav>
                                        <p:tav tm="100000">
                                          <p:val>
                                            <p:strVal val="#ppt_x"/>
                                          </p:val>
                                        </p:tav>
                                      </p:tavLst>
                                    </p:anim>
                                    <p:anim calcmode="lin" valueType="num">
                                      <p:cBhvr additive="base">
                                        <p:cTn id="3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fill="hold"/>
                                        <p:tgtEl>
                                          <p:spTgt spid="9"/>
                                        </p:tgtEl>
                                        <p:attrNameLst>
                                          <p:attrName>ppt_x</p:attrName>
                                        </p:attrNameLst>
                                      </p:cBhvr>
                                      <p:tavLst>
                                        <p:tav tm="0">
                                          <p:val>
                                            <p:strVal val="#ppt_x"/>
                                          </p:val>
                                        </p:tav>
                                        <p:tav tm="100000">
                                          <p:val>
                                            <p:strVal val="#ppt_x"/>
                                          </p:val>
                                        </p:tav>
                                      </p:tavLst>
                                    </p:anim>
                                    <p:anim calcmode="lin" valueType="num">
                                      <p:cBhvr additive="base">
                                        <p:cTn id="36" dur="500" fill="hold"/>
                                        <p:tgtEl>
                                          <p:spTgt spid="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additive="base">
                                        <p:cTn id="39" dur="500" fill="hold"/>
                                        <p:tgtEl>
                                          <p:spTgt spid="11"/>
                                        </p:tgtEl>
                                        <p:attrNameLst>
                                          <p:attrName>ppt_x</p:attrName>
                                        </p:attrNameLst>
                                      </p:cBhvr>
                                      <p:tavLst>
                                        <p:tav tm="0">
                                          <p:val>
                                            <p:strVal val="#ppt_x"/>
                                          </p:val>
                                        </p:tav>
                                        <p:tav tm="100000">
                                          <p:val>
                                            <p:strVal val="#ppt_x"/>
                                          </p:val>
                                        </p:tav>
                                      </p:tavLst>
                                    </p:anim>
                                    <p:anim calcmode="lin" valueType="num">
                                      <p:cBhvr additive="base">
                                        <p:cTn id="40" dur="500" fill="hold"/>
                                        <p:tgtEl>
                                          <p:spTgt spid="11"/>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500" fill="hold"/>
                                        <p:tgtEl>
                                          <p:spTgt spid="12"/>
                                        </p:tgtEl>
                                        <p:attrNameLst>
                                          <p:attrName>ppt_x</p:attrName>
                                        </p:attrNameLst>
                                      </p:cBhvr>
                                      <p:tavLst>
                                        <p:tav tm="0">
                                          <p:val>
                                            <p:strVal val="#ppt_x"/>
                                          </p:val>
                                        </p:tav>
                                        <p:tav tm="100000">
                                          <p:val>
                                            <p:strVal val="#ppt_x"/>
                                          </p:val>
                                        </p:tav>
                                      </p:tavLst>
                                    </p:anim>
                                    <p:anim calcmode="lin" valueType="num">
                                      <p:cBhvr additive="base">
                                        <p:cTn id="44" dur="500" fill="hold"/>
                                        <p:tgtEl>
                                          <p:spTgt spid="12"/>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500" fill="hold"/>
                                        <p:tgtEl>
                                          <p:spTgt spid="17"/>
                                        </p:tgtEl>
                                        <p:attrNameLst>
                                          <p:attrName>ppt_x</p:attrName>
                                        </p:attrNameLst>
                                      </p:cBhvr>
                                      <p:tavLst>
                                        <p:tav tm="0">
                                          <p:val>
                                            <p:strVal val="#ppt_x"/>
                                          </p:val>
                                        </p:tav>
                                        <p:tav tm="100000">
                                          <p:val>
                                            <p:strVal val="#ppt_x"/>
                                          </p:val>
                                        </p:tav>
                                      </p:tavLst>
                                    </p:anim>
                                    <p:anim calcmode="lin" valueType="num">
                                      <p:cBhvr additive="base">
                                        <p:cTn id="48" dur="500" fill="hold"/>
                                        <p:tgtEl>
                                          <p:spTgt spid="17"/>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 calcmode="lin" valueType="num">
                                      <p:cBhvr additive="base">
                                        <p:cTn id="51" dur="500" fill="hold"/>
                                        <p:tgtEl>
                                          <p:spTgt spid="18"/>
                                        </p:tgtEl>
                                        <p:attrNameLst>
                                          <p:attrName>ppt_x</p:attrName>
                                        </p:attrNameLst>
                                      </p:cBhvr>
                                      <p:tavLst>
                                        <p:tav tm="0">
                                          <p:val>
                                            <p:strVal val="#ppt_x"/>
                                          </p:val>
                                        </p:tav>
                                        <p:tav tm="100000">
                                          <p:val>
                                            <p:strVal val="#ppt_x"/>
                                          </p:val>
                                        </p:tav>
                                      </p:tavLst>
                                    </p:anim>
                                    <p:anim calcmode="lin" valueType="num">
                                      <p:cBhvr additive="base">
                                        <p:cTn id="5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additive="base">
                                        <p:cTn id="57" dur="500" fill="hold"/>
                                        <p:tgtEl>
                                          <p:spTgt spid="22"/>
                                        </p:tgtEl>
                                        <p:attrNameLst>
                                          <p:attrName>ppt_x</p:attrName>
                                        </p:attrNameLst>
                                      </p:cBhvr>
                                      <p:tavLst>
                                        <p:tav tm="0">
                                          <p:val>
                                            <p:strVal val="#ppt_x"/>
                                          </p:val>
                                        </p:tav>
                                        <p:tav tm="100000">
                                          <p:val>
                                            <p:strVal val="#ppt_x"/>
                                          </p:val>
                                        </p:tav>
                                      </p:tavLst>
                                    </p:anim>
                                    <p:anim calcmode="lin" valueType="num">
                                      <p:cBhvr additive="base">
                                        <p:cTn id="5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animBg="1"/>
      <p:bldP spid="8" grpId="0" animBg="1"/>
      <p:bldP spid="9" grpId="0" animBg="1"/>
      <p:bldP spid="11" grpId="0" animBg="1"/>
      <p:bldP spid="12" grpId="0" animBg="1"/>
      <p:bldP spid="3" grpId="0" animBg="1"/>
      <p:bldP spid="13" grpId="0" animBg="1"/>
      <p:bldP spid="17" grpId="0" animBg="1"/>
      <p:bldP spid="18" grpId="0" animBg="1"/>
      <p:bldP spid="2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232424" y="369891"/>
            <a:ext cx="8509819" cy="547842"/>
          </a:xfrm>
          <a:prstGeom prst="rect">
            <a:avLst/>
          </a:prstGeom>
        </p:spPr>
        <p:txBody>
          <a:bodyPr wrap="square">
            <a:spAutoFit/>
          </a:bodyPr>
          <a:lstStyle/>
          <a:p>
            <a:pPr indent="0" algn="ctr">
              <a:buNone/>
            </a:pPr>
            <a:r>
              <a:rPr lang="es-ES_tradnl" sz="3200" b="1" dirty="0">
                <a:solidFill>
                  <a:srgbClr val="0000FF"/>
                </a:solidFill>
                <a:latin typeface="+mn-lt"/>
                <a:cs typeface="Courier New" panose="02070309020205020404" pitchFamily="49" charset="0"/>
              </a:rPr>
              <a:t>Primera regla de los modelos lineales</a:t>
            </a:r>
            <a:endParaRPr lang="en-US" sz="3200" b="1" dirty="0">
              <a:solidFill>
                <a:srgbClr val="0000FF"/>
              </a:solidFill>
              <a:latin typeface="+mn-lt"/>
              <a:cs typeface="Courier New" panose="02070309020205020404" pitchFamily="49" charset="0"/>
            </a:endParaRPr>
          </a:p>
        </p:txBody>
      </p:sp>
      <p:pic>
        <p:nvPicPr>
          <p:cNvPr id="6" name="Imagen 5">
            <a:extLst>
              <a:ext uri="{FF2B5EF4-FFF2-40B4-BE49-F238E27FC236}">
                <a16:creationId xmlns:a16="http://schemas.microsoft.com/office/drawing/2014/main" id="{6885D740-BC30-384D-A620-C8741B15FDF6}"/>
              </a:ext>
            </a:extLst>
          </p:cNvPr>
          <p:cNvPicPr>
            <a:picLocks noChangeAspect="1"/>
          </p:cNvPicPr>
          <p:nvPr/>
        </p:nvPicPr>
        <p:blipFill>
          <a:blip r:embed="rId2"/>
          <a:stretch>
            <a:fillRect/>
          </a:stretch>
        </p:blipFill>
        <p:spPr>
          <a:xfrm>
            <a:off x="819828" y="1445342"/>
            <a:ext cx="7730687" cy="3916387"/>
          </a:xfrm>
          <a:prstGeom prst="rect">
            <a:avLst/>
          </a:prstGeom>
        </p:spPr>
      </p:pic>
    </p:spTree>
    <p:extLst>
      <p:ext uri="{BB962C8B-B14F-4D97-AF65-F5344CB8AC3E}">
        <p14:creationId xmlns:p14="http://schemas.microsoft.com/office/powerpoint/2010/main" val="28646272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Grp="1"/>
          </p:cNvSpPr>
          <p:nvPr>
            <p:ph type="title"/>
          </p:nvPr>
        </p:nvSpPr>
        <p:spPr>
          <a:xfrm>
            <a:off x="107022" y="230743"/>
            <a:ext cx="8509819" cy="547842"/>
          </a:xfrm>
          <a:prstGeom prst="rect">
            <a:avLst/>
          </a:prstGeom>
        </p:spPr>
        <p:txBody>
          <a:bodyPr wrap="square">
            <a:spAutoFit/>
          </a:bodyPr>
          <a:lstStyle/>
          <a:p>
            <a:pPr indent="0" algn="ctr">
              <a:buNone/>
            </a:pPr>
            <a:r>
              <a:rPr lang="en-US" sz="3200" b="1" dirty="0" err="1">
                <a:solidFill>
                  <a:srgbClr val="0000FF"/>
                </a:solidFill>
                <a:latin typeface="+mn-lt"/>
                <a:cs typeface="Courier New" panose="02070309020205020404" pitchFamily="49" charset="0"/>
              </a:rPr>
              <a:t>Inferencia</a:t>
            </a:r>
            <a:r>
              <a:rPr lang="en-US" sz="3200" b="1" dirty="0">
                <a:solidFill>
                  <a:srgbClr val="0000FF"/>
                </a:solidFill>
                <a:latin typeface="+mn-lt"/>
                <a:cs typeface="Courier New" panose="02070309020205020404" pitchFamily="49" charset="0"/>
              </a:rPr>
              <a:t> de la </a:t>
            </a:r>
            <a:r>
              <a:rPr lang="en-US" sz="3200" b="1" dirty="0" err="1">
                <a:solidFill>
                  <a:srgbClr val="0000FF"/>
                </a:solidFill>
                <a:latin typeface="+mn-lt"/>
                <a:cs typeface="Courier New" panose="02070309020205020404" pitchFamily="49" charset="0"/>
              </a:rPr>
              <a:t>relación</a:t>
            </a:r>
            <a:r>
              <a:rPr lang="en-US" sz="3200" b="1" dirty="0">
                <a:solidFill>
                  <a:srgbClr val="0000FF"/>
                </a:solidFill>
                <a:latin typeface="+mn-lt"/>
                <a:cs typeface="Courier New" panose="02070309020205020404" pitchFamily="49" charset="0"/>
              </a:rPr>
              <a:t> causal de </a:t>
            </a:r>
            <a:r>
              <a:rPr lang="en-US" sz="3200" b="1" i="1" dirty="0">
                <a:solidFill>
                  <a:srgbClr val="0000FF"/>
                </a:solidFill>
                <a:latin typeface="+mn-lt"/>
                <a:cs typeface="Courier New" panose="02070309020205020404" pitchFamily="49" charset="0"/>
              </a:rPr>
              <a:t>X</a:t>
            </a:r>
            <a:r>
              <a:rPr lang="en-US" sz="3200" b="1" dirty="0">
                <a:solidFill>
                  <a:srgbClr val="0000FF"/>
                </a:solidFill>
                <a:latin typeface="+mn-lt"/>
                <a:cs typeface="Courier New" panose="02070309020205020404" pitchFamily="49" charset="0"/>
              </a:rPr>
              <a:t> </a:t>
            </a:r>
            <a:r>
              <a:rPr lang="en-US" sz="3200" b="1" dirty="0" err="1">
                <a:solidFill>
                  <a:srgbClr val="0000FF"/>
                </a:solidFill>
                <a:latin typeface="+mn-lt"/>
                <a:cs typeface="Courier New" panose="02070309020205020404" pitchFamily="49" charset="0"/>
              </a:rPr>
              <a:t>sobre</a:t>
            </a:r>
            <a:r>
              <a:rPr lang="en-US" sz="3200" b="1" dirty="0">
                <a:solidFill>
                  <a:srgbClr val="0000FF"/>
                </a:solidFill>
                <a:latin typeface="+mn-lt"/>
                <a:cs typeface="Courier New" panose="02070309020205020404" pitchFamily="49" charset="0"/>
              </a:rPr>
              <a:t> </a:t>
            </a:r>
            <a:r>
              <a:rPr lang="en-US" sz="3200" b="1" i="1" dirty="0">
                <a:solidFill>
                  <a:srgbClr val="0000FF"/>
                </a:solidFill>
                <a:latin typeface="+mn-lt"/>
                <a:cs typeface="Courier New" panose="02070309020205020404" pitchFamily="49" charset="0"/>
              </a:rPr>
              <a:t>Y</a:t>
            </a:r>
          </a:p>
        </p:txBody>
      </p:sp>
      <p:sp>
        <p:nvSpPr>
          <p:cNvPr id="2" name="Rectángulo 1">
            <a:extLst>
              <a:ext uri="{FF2B5EF4-FFF2-40B4-BE49-F238E27FC236}">
                <a16:creationId xmlns:a16="http://schemas.microsoft.com/office/drawing/2014/main" id="{24972A0B-973F-DF4A-8093-DD50671A2825}"/>
              </a:ext>
            </a:extLst>
          </p:cNvPr>
          <p:cNvSpPr/>
          <p:nvPr/>
        </p:nvSpPr>
        <p:spPr>
          <a:xfrm>
            <a:off x="107022" y="2091656"/>
            <a:ext cx="9036978" cy="3046988"/>
          </a:xfrm>
          <a:prstGeom prst="rect">
            <a:avLst/>
          </a:prstGeom>
        </p:spPr>
        <p:txBody>
          <a:bodyPr wrap="square">
            <a:spAutoFit/>
          </a:bodyPr>
          <a:lstStyle/>
          <a:p>
            <a:pPr marL="342900" indent="-342900">
              <a:buFont typeface="+mj-lt"/>
              <a:buAutoNum type="arabicPeriod"/>
            </a:pPr>
            <a:r>
              <a:rPr lang="es-CL" sz="2400" b="1" dirty="0"/>
              <a:t>Temporalidad: </a:t>
            </a:r>
            <a:r>
              <a:rPr lang="es-CL" sz="2400" dirty="0"/>
              <a:t>La causa </a:t>
            </a:r>
            <a:r>
              <a:rPr lang="es-CL" sz="2400" i="1" dirty="0"/>
              <a:t>X</a:t>
            </a:r>
            <a:r>
              <a:rPr lang="es-CL" sz="2400" dirty="0"/>
              <a:t> debe preceder al efecto </a:t>
            </a:r>
            <a:r>
              <a:rPr lang="es-CL" sz="2400" i="1" dirty="0"/>
              <a:t>Y</a:t>
            </a:r>
            <a:r>
              <a:rPr lang="es-CL" sz="2400" dirty="0"/>
              <a:t>.</a:t>
            </a:r>
          </a:p>
          <a:p>
            <a:pPr marL="342900" indent="-342900">
              <a:buFont typeface="+mj-lt"/>
              <a:buAutoNum type="arabicPeriod"/>
            </a:pPr>
            <a:endParaRPr lang="es-CL" sz="2400" dirty="0"/>
          </a:p>
          <a:p>
            <a:pPr marL="342900" indent="-342900">
              <a:buFont typeface="+mj-lt"/>
              <a:buAutoNum type="arabicPeriod"/>
            </a:pPr>
            <a:r>
              <a:rPr lang="es-CL" sz="2400" b="1" dirty="0"/>
              <a:t>Dirección: </a:t>
            </a:r>
            <a:r>
              <a:rPr lang="es-CL" sz="2400" dirty="0"/>
              <a:t>La relación va desde la causa </a:t>
            </a:r>
            <a:r>
              <a:rPr lang="es-CL" sz="2400" i="1" dirty="0"/>
              <a:t>X</a:t>
            </a:r>
            <a:r>
              <a:rPr lang="es-CL" sz="2400" dirty="0"/>
              <a:t> al efecto </a:t>
            </a:r>
            <a:r>
              <a:rPr lang="es-CL" sz="2400" i="1" dirty="0"/>
              <a:t>Y</a:t>
            </a:r>
            <a:r>
              <a:rPr lang="es-CL" sz="2400" dirty="0"/>
              <a:t>.</a:t>
            </a:r>
          </a:p>
          <a:p>
            <a:pPr marL="342900" indent="-342900">
              <a:buFont typeface="+mj-lt"/>
              <a:buAutoNum type="arabicPeriod"/>
            </a:pPr>
            <a:endParaRPr lang="es-CL" sz="2400" dirty="0"/>
          </a:p>
          <a:p>
            <a:pPr marL="342900" indent="-342900">
              <a:buFont typeface="+mj-lt"/>
              <a:buAutoNum type="arabicPeriod"/>
            </a:pPr>
            <a:r>
              <a:rPr lang="es-CL" sz="2400" b="1" dirty="0"/>
              <a:t>Asociación: </a:t>
            </a:r>
            <a:r>
              <a:rPr lang="es-CL" sz="2400" dirty="0"/>
              <a:t>Debe ser distinta de cero. </a:t>
            </a:r>
          </a:p>
          <a:p>
            <a:pPr marL="342900" indent="-342900">
              <a:buFont typeface="+mj-lt"/>
              <a:buAutoNum type="arabicPeriod"/>
            </a:pPr>
            <a:endParaRPr lang="es-CL" sz="2400" u="sng" dirty="0"/>
          </a:p>
          <a:p>
            <a:r>
              <a:rPr lang="es-CL" sz="2400" u="sng" dirty="0"/>
              <a:t>La asociación es lo único que puedo probar con un análisis de regresión</a:t>
            </a:r>
            <a:r>
              <a:rPr lang="es-CL" sz="2400" dirty="0"/>
              <a:t>, </a:t>
            </a:r>
            <a:r>
              <a:rPr lang="es-CL" sz="2400" u="sng" dirty="0"/>
              <a:t>siempre que se cumplan algunos requisitos.</a:t>
            </a:r>
          </a:p>
        </p:txBody>
      </p:sp>
      <p:sp>
        <p:nvSpPr>
          <p:cNvPr id="3" name="Rectángulo 2">
            <a:extLst>
              <a:ext uri="{FF2B5EF4-FFF2-40B4-BE49-F238E27FC236}">
                <a16:creationId xmlns:a16="http://schemas.microsoft.com/office/drawing/2014/main" id="{5724A1CF-2EC4-8B4B-B696-A5A754E15431}"/>
              </a:ext>
            </a:extLst>
          </p:cNvPr>
          <p:cNvSpPr/>
          <p:nvPr/>
        </p:nvSpPr>
        <p:spPr>
          <a:xfrm>
            <a:off x="506624" y="1219272"/>
            <a:ext cx="7537961" cy="461665"/>
          </a:xfrm>
          <a:prstGeom prst="rect">
            <a:avLst/>
          </a:prstGeom>
        </p:spPr>
        <p:txBody>
          <a:bodyPr wrap="square">
            <a:spAutoFit/>
          </a:bodyPr>
          <a:lstStyle/>
          <a:p>
            <a:r>
              <a:rPr lang="es-ES_tradnl" sz="2400" b="1" dirty="0">
                <a:cs typeface="Courier New" panose="02070309020205020404" pitchFamily="49" charset="0"/>
              </a:rPr>
              <a:t>¿Cómo probar que existe una relación causal entre X e Y?</a:t>
            </a:r>
            <a:endParaRPr lang="es-CL" sz="2400" dirty="0"/>
          </a:p>
        </p:txBody>
      </p:sp>
    </p:spTree>
    <p:extLst>
      <p:ext uri="{BB962C8B-B14F-4D97-AF65-F5344CB8AC3E}">
        <p14:creationId xmlns:p14="http://schemas.microsoft.com/office/powerpoint/2010/main" val="4106956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148584" y="1255889"/>
            <a:ext cx="5484454" cy="4095600"/>
          </a:xfrm>
          <a:prstGeom prst="rect">
            <a:avLst/>
          </a:prstGeom>
        </p:spPr>
      </p:pic>
      <p:sp>
        <p:nvSpPr>
          <p:cNvPr id="7" name="Rectangle 5"/>
          <p:cNvSpPr>
            <a:spLocks noGrp="1"/>
          </p:cNvSpPr>
          <p:nvPr>
            <p:ph type="title"/>
          </p:nvPr>
        </p:nvSpPr>
        <p:spPr>
          <a:xfrm>
            <a:off x="391791" y="248723"/>
            <a:ext cx="7662335" cy="543739"/>
          </a:xfrm>
          <a:prstGeom prst="rect">
            <a:avLst/>
          </a:prstGeom>
        </p:spPr>
        <p:txBody>
          <a:bodyPr wrap="square">
            <a:spAutoFit/>
          </a:bodyPr>
          <a:lstStyle/>
          <a:p>
            <a:pPr indent="0" algn="ctr">
              <a:buNone/>
            </a:pPr>
            <a:r>
              <a:rPr lang="es-ES_tradnl" sz="3200" b="1" dirty="0">
                <a:solidFill>
                  <a:srgbClr val="0000FF"/>
                </a:solidFill>
                <a:latin typeface="+mn-lt"/>
                <a:cs typeface="Courier New" panose="02070309020205020404" pitchFamily="49" charset="0"/>
              </a:rPr>
              <a:t>Repaso línea de regresión</a:t>
            </a:r>
            <a:endParaRPr lang="en-US" sz="3200" b="1" dirty="0">
              <a:solidFill>
                <a:srgbClr val="0000FF"/>
              </a:solidFill>
              <a:latin typeface="+mn-lt"/>
              <a:cs typeface="Courier New" panose="02070309020205020404" pitchFamily="49" charset="0"/>
            </a:endParaRPr>
          </a:p>
        </p:txBody>
      </p:sp>
      <p:sp>
        <p:nvSpPr>
          <p:cNvPr id="9" name="Rectángulo 8"/>
          <p:cNvSpPr/>
          <p:nvPr/>
        </p:nvSpPr>
        <p:spPr>
          <a:xfrm>
            <a:off x="5831174" y="2212230"/>
            <a:ext cx="3033914" cy="1938992"/>
          </a:xfrm>
          <a:prstGeom prst="rect">
            <a:avLst/>
          </a:prstGeom>
        </p:spPr>
        <p:txBody>
          <a:bodyPr wrap="square">
            <a:spAutoFit/>
          </a:bodyPr>
          <a:lstStyle/>
          <a:p>
            <a:pPr algn="just"/>
            <a:r>
              <a:rPr lang="es-ES" sz="2400" b="1" i="1" dirty="0">
                <a:solidFill>
                  <a:srgbClr val="00B050"/>
                </a:solidFill>
                <a:latin typeface="Times"/>
                <a:ea typeface="Symbol" charset="2"/>
                <a:cs typeface="Times"/>
              </a:rPr>
              <a:t>Línea de regresión:</a:t>
            </a:r>
          </a:p>
          <a:p>
            <a:pPr algn="just"/>
            <a:r>
              <a:rPr lang="es-ES" sz="2400" b="1" i="1" dirty="0">
                <a:solidFill>
                  <a:schemeClr val="tx1">
                    <a:lumMod val="85000"/>
                    <a:lumOff val="15000"/>
                  </a:schemeClr>
                </a:solidFill>
                <a:latin typeface="Times"/>
                <a:ea typeface="Symbol" charset="2"/>
                <a:cs typeface="Times"/>
              </a:rPr>
              <a:t>Corresponde a los valores “ajustados” o estimados de “y” en función de “x”.</a:t>
            </a:r>
          </a:p>
        </p:txBody>
      </p:sp>
      <p:sp>
        <p:nvSpPr>
          <p:cNvPr id="2" name="Rectángulo 1"/>
          <p:cNvSpPr/>
          <p:nvPr/>
        </p:nvSpPr>
        <p:spPr>
          <a:xfrm>
            <a:off x="1195900" y="1901243"/>
            <a:ext cx="2669859" cy="461665"/>
          </a:xfrm>
          <a:prstGeom prst="rect">
            <a:avLst/>
          </a:prstGeom>
          <a:solidFill>
            <a:schemeClr val="bg1"/>
          </a:solidFill>
        </p:spPr>
        <p:txBody>
          <a:bodyPr wrap="none">
            <a:spAutoFit/>
          </a:bodyPr>
          <a:lstStyle/>
          <a:p>
            <a:pPr algn="ctr"/>
            <a:r>
              <a:rPr lang="es-ES" sz="2400" b="1" i="1" dirty="0" err="1"/>
              <a:t>Y</a:t>
            </a:r>
            <a:r>
              <a:rPr lang="es-ES" sz="2400" b="1" i="1" baseline="-25000" dirty="0" err="1"/>
              <a:t>i</a:t>
            </a:r>
            <a:r>
              <a:rPr lang="es-ES" sz="2400" b="1" dirty="0"/>
              <a:t> = </a:t>
            </a:r>
            <a:r>
              <a:rPr lang="es-ES" sz="2400" b="1" i="1" dirty="0">
                <a:latin typeface="Symbol" charset="2"/>
                <a:ea typeface="Symbol" charset="2"/>
                <a:cs typeface="Symbol" charset="2"/>
              </a:rPr>
              <a:t>B</a:t>
            </a:r>
            <a:r>
              <a:rPr lang="es-ES" sz="2400" b="1" i="1" baseline="-25000" dirty="0">
                <a:latin typeface="Symbol" charset="2"/>
                <a:ea typeface="Symbol" charset="2"/>
                <a:cs typeface="Symbol" charset="2"/>
              </a:rPr>
              <a:t>0 </a:t>
            </a:r>
            <a:r>
              <a:rPr lang="es-ES" sz="2400" b="1" dirty="0"/>
              <a:t> + </a:t>
            </a:r>
            <a:r>
              <a:rPr lang="es-ES" sz="2400" b="1" i="1" dirty="0">
                <a:latin typeface="Symbol" charset="2"/>
                <a:ea typeface="Symbol" charset="2"/>
                <a:cs typeface="Symbol" charset="2"/>
              </a:rPr>
              <a:t>B</a:t>
            </a:r>
            <a:r>
              <a:rPr lang="es-ES" sz="2400" b="1" i="1" baseline="-25000" dirty="0">
                <a:latin typeface="Symbol" charset="2"/>
                <a:ea typeface="Symbol" charset="2"/>
                <a:cs typeface="Symbol" charset="2"/>
              </a:rPr>
              <a:t>1 </a:t>
            </a:r>
            <a:r>
              <a:rPr lang="es-ES" sz="2400" b="1" i="1" dirty="0"/>
              <a:t>X </a:t>
            </a:r>
            <a:r>
              <a:rPr lang="es-ES" sz="2400" b="1" i="1" baseline="-25000" dirty="0"/>
              <a:t>i </a:t>
            </a:r>
            <a:r>
              <a:rPr lang="es-ES" sz="2400" b="1" i="1" dirty="0"/>
              <a:t>,</a:t>
            </a:r>
            <a:r>
              <a:rPr lang="es-ES" sz="2400" b="1" i="1" baseline="-25000" dirty="0"/>
              <a:t>1</a:t>
            </a:r>
            <a:r>
              <a:rPr lang="es-ES" sz="2400" b="1" baseline="-25000" dirty="0"/>
              <a:t> </a:t>
            </a:r>
            <a:r>
              <a:rPr lang="es-ES" sz="2400" b="1" dirty="0"/>
              <a:t>+ e</a:t>
            </a:r>
          </a:p>
        </p:txBody>
      </p:sp>
    </p:spTree>
    <p:extLst>
      <p:ext uri="{BB962C8B-B14F-4D97-AF65-F5344CB8AC3E}">
        <p14:creationId xmlns:p14="http://schemas.microsoft.com/office/powerpoint/2010/main" val="21443460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10220</TotalTime>
  <Words>1295</Words>
  <Application>Microsoft Macintosh PowerPoint</Application>
  <PresentationFormat>Presentación en pantalla (4:3)</PresentationFormat>
  <Paragraphs>177</Paragraphs>
  <Slides>29</Slides>
  <Notes>0</Notes>
  <HiddenSlides>0</HiddenSlides>
  <MMClips>0</MMClips>
  <ScaleCrop>false</ScaleCrop>
  <HeadingPairs>
    <vt:vector size="6" baseType="variant">
      <vt:variant>
        <vt:lpstr>Fuentes usadas</vt:lpstr>
      </vt:variant>
      <vt:variant>
        <vt:i4>11</vt:i4>
      </vt:variant>
      <vt:variant>
        <vt:lpstr>Tema</vt:lpstr>
      </vt:variant>
      <vt:variant>
        <vt:i4>1</vt:i4>
      </vt:variant>
      <vt:variant>
        <vt:lpstr>Títulos de diapositiva</vt:lpstr>
      </vt:variant>
      <vt:variant>
        <vt:i4>29</vt:i4>
      </vt:variant>
    </vt:vector>
  </HeadingPairs>
  <TitlesOfParts>
    <vt:vector size="41" baseType="lpstr">
      <vt:lpstr>ＭＳ Ｐゴシック</vt:lpstr>
      <vt:lpstr>ＭＳ Ｐゴシック</vt:lpstr>
      <vt:lpstr>Arial</vt:lpstr>
      <vt:lpstr>Calibri</vt:lpstr>
      <vt:lpstr>Calibri Light</vt:lpstr>
      <vt:lpstr>Cambria Math</vt:lpstr>
      <vt:lpstr>Courier New</vt:lpstr>
      <vt:lpstr>Mangal</vt:lpstr>
      <vt:lpstr>Symbol</vt:lpstr>
      <vt:lpstr>Times</vt:lpstr>
      <vt:lpstr>Times New Roman</vt:lpstr>
      <vt:lpstr>Office Theme</vt:lpstr>
      <vt:lpstr>Presentación de PowerPoint</vt:lpstr>
      <vt:lpstr>Presentación de PowerPoint</vt:lpstr>
      <vt:lpstr>Diseño de experimentos</vt:lpstr>
      <vt:lpstr>Modelos lineales y acuicultura</vt:lpstr>
      <vt:lpstr>Repaso modelos lineales</vt:lpstr>
      <vt:lpstr>Correlación v/s causalidad</vt:lpstr>
      <vt:lpstr>Primera regla de los modelos lineales</vt:lpstr>
      <vt:lpstr>Inferencia de la relación causal de X sobre Y</vt:lpstr>
      <vt:lpstr>Repaso línea de regresión</vt:lpstr>
      <vt:lpstr>Repaso: Error, residuos y método de mínimos cuadrados</vt:lpstr>
      <vt:lpstr>Coeficiente de determinación (R2)</vt:lpstr>
      <vt:lpstr>R2  v/s R2a (ajustado)</vt:lpstr>
      <vt:lpstr>Repaso: interpretación de Betas</vt:lpstr>
      <vt:lpstr>Requisitos para que un Beta represente la verdadera causalidad</vt:lpstr>
      <vt:lpstr>El problema de las variables omitidas</vt:lpstr>
      <vt:lpstr>El problema de las variables omitidas</vt:lpstr>
      <vt:lpstr>Variables medidas con error</vt:lpstr>
      <vt:lpstr>Sesgo en la muestra </vt:lpstr>
      <vt:lpstr>Pruebas de hipótesis en regresión lineal</vt:lpstr>
      <vt:lpstr>Presentación de PowerPoint</vt:lpstr>
      <vt:lpstr>Presentación de PowerPoint</vt:lpstr>
      <vt:lpstr>Supuesto 2: Homogeneidad de varianzas.</vt:lpstr>
      <vt:lpstr>Supuesto 3: Normalidad.</vt:lpstr>
      <vt:lpstr>Presentación de PowerPoint</vt:lpstr>
      <vt:lpstr>Presentación de PowerPoint</vt:lpstr>
      <vt:lpstr>Presentación de PowerPoint</vt:lpstr>
      <vt:lpstr>Presentación de PowerPoint</vt:lpstr>
      <vt:lpstr>Presentación de PowerPoint</vt:lpstr>
      <vt:lpstr>RESUMEN DE LO APRENDIDO</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Macbook</cp:lastModifiedBy>
  <cp:revision>857</cp:revision>
  <cp:lastPrinted>2019-05-14T12:30:42Z</cp:lastPrinted>
  <dcterms:created xsi:type="dcterms:W3CDTF">2016-09-25T14:14:37Z</dcterms:created>
  <dcterms:modified xsi:type="dcterms:W3CDTF">2021-07-24T02:28:48Z</dcterms:modified>
</cp:coreProperties>
</file>

<file path=docProps/thumbnail.jpeg>
</file>